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sldIdLst>
    <p:sldId id="257" r:id="rId5"/>
    <p:sldId id="258" r:id="rId6"/>
  </p:sldIdLst>
  <p:sldSz cx="9906000" cy="6858000" type="A4"/>
  <p:notesSz cx="9774238" cy="672465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7BA47-E1C3-4A71-BC13-E674E08B4B72}" v="570" dt="2023-07-05T11:13:04.634"/>
    <p1510:client id="{3BB27530-E3BF-4B48-9168-3C8B4EB271A9}" v="7" dt="2022-12-07T09:07:39.396"/>
    <p1510:client id="{42A50D61-2CA0-4F1D-AF14-C745EA20CCF3}" v="252" dt="2023-07-05T11:38:45.448"/>
    <p1510:client id="{547EE4AA-3852-64A5-492F-CA188883D3AD}" v="1185" dt="2023-06-28T09:22:00.044"/>
    <p1510:client id="{6AA828D6-9523-DCDB-81C8-2FFD97F7AA77}" v="808" dt="2023-06-27T12:30:13.247"/>
    <p1510:client id="{86CE71F0-1AC4-6142-A4EE-CDCD75DED3DD}" v="8" dt="2023-07-11T10:21:55.003"/>
    <p1510:client id="{B43739BB-9991-D195-0D70-5BF8CED42CBE}" v="26" dt="2023-06-28T08:13:39.798"/>
    <p1510:client id="{E8595B23-D09B-78BE-9CC1-350C26A78BF6}" v="50" dt="2023-01-04T09:40:2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8666"/>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17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185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4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629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8666"/>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69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765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907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698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280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870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2293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733">
                <a:solidFill>
                  <a:schemeClr val="tx1">
                    <a:tint val="75000"/>
                  </a:schemeClr>
                </a:solidFill>
              </a:defRPr>
            </a:lvl1pPr>
          </a:lstStyle>
          <a:p>
            <a:fld id="{C764DE79-268F-4C1A-8933-263129D2AF90}" type="datetimeFigureOut">
              <a:rPr lang="en-US" dirty="0"/>
              <a:t>8/21/2023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7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306014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ukommelsesteamet@fauske.kommune.n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5105603" y="170526"/>
            <a:ext cx="3933710" cy="1896032"/>
          </a:xfrm>
          <a:prstGeom prst="rect">
            <a:avLst/>
          </a:prstGeom>
        </p:spPr>
        <p:txBody>
          <a:bodyPr wrap="square" lIns="91440" tIns="45720" rIns="91440" bIns="45720" anchor="t">
            <a:spAutoFit/>
          </a:bodyPr>
          <a:lstStyle/>
          <a:p>
            <a:pPr marL="449580" algn="ctr">
              <a:lnSpc>
                <a:spcPct val="107000"/>
              </a:lnSpc>
              <a:spcAft>
                <a:spcPts val="800"/>
              </a:spcAft>
            </a:pPr>
            <a:endParaRPr lang="nb-NO" sz="2800">
              <a:solidFill>
                <a:srgbClr val="000000"/>
              </a:solidFill>
            </a:endParaRPr>
          </a:p>
          <a:p>
            <a:pPr marL="449580" algn="ctr">
              <a:lnSpc>
                <a:spcPct val="107000"/>
              </a:lnSpc>
              <a:spcAft>
                <a:spcPts val="800"/>
              </a:spcAft>
            </a:pPr>
            <a:r>
              <a:rPr lang="nb-NO" sz="2800" b="1" i="1" dirty="0">
                <a:solidFill>
                  <a:schemeClr val="accent1"/>
                </a:solidFill>
              </a:rPr>
              <a:t>Hukommelsesteam i Fauske kommune</a:t>
            </a:r>
            <a:endParaRPr lang="nb-NO" sz="1400" i="1" u="sng" dirty="0">
              <a:solidFill>
                <a:schemeClr val="accent1"/>
              </a:solidFill>
              <a:ea typeface="Calibri"/>
              <a:cs typeface="Calibri"/>
            </a:endParaRPr>
          </a:p>
          <a:p>
            <a:r>
              <a:rPr lang="nb-NO" sz="1400" b="1" dirty="0">
                <a:solidFill>
                  <a:schemeClr val="bg1"/>
                </a:solidFill>
              </a:rPr>
              <a:t>Samhandling – mot felles mål </a:t>
            </a:r>
            <a:endParaRPr lang="nb-NO" sz="1400">
              <a:solidFill>
                <a:schemeClr val="bg1"/>
              </a:solidFill>
            </a:endParaRPr>
          </a:p>
        </p:txBody>
      </p:sp>
      <p:sp>
        <p:nvSpPr>
          <p:cNvPr id="5" name="Tittel 1"/>
          <p:cNvSpPr txBox="1">
            <a:spLocks/>
          </p:cNvSpPr>
          <p:nvPr/>
        </p:nvSpPr>
        <p:spPr>
          <a:xfrm>
            <a:off x="5369681" y="1709259"/>
            <a:ext cx="3816423" cy="2203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sz="3600" b="1">
              <a:latin typeface="Arial" panose="020B0604020202020204" pitchFamily="34" charset="0"/>
              <a:cs typeface="Arial" panose="020B0604020202020204" pitchFamily="34" charset="0"/>
            </a:endParaRPr>
          </a:p>
        </p:txBody>
      </p:sp>
      <p:sp>
        <p:nvSpPr>
          <p:cNvPr id="8" name="Undertittel 2"/>
          <p:cNvSpPr txBox="1">
            <a:spLocks/>
          </p:cNvSpPr>
          <p:nvPr/>
        </p:nvSpPr>
        <p:spPr>
          <a:xfrm>
            <a:off x="6007831" y="5256194"/>
            <a:ext cx="3483708" cy="1115238"/>
          </a:xfrm>
          <a:prstGeom prst="rect">
            <a:avLst/>
          </a:prstGeom>
        </p:spPr>
        <p:txBody>
          <a:bodyPr vert="horz" lIns="104297" tIns="52149" rIns="104297" bIns="52149" rtlCol="0" anchor="t">
            <a:norm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endParaRPr lang="nb-NO" sz="2800">
              <a:solidFill>
                <a:schemeClr val="tx1"/>
              </a:solidFill>
              <a:ea typeface="Calibri"/>
              <a:cs typeface="Calibri"/>
            </a:endParaRPr>
          </a:p>
        </p:txBody>
      </p:sp>
      <p:sp>
        <p:nvSpPr>
          <p:cNvPr id="11" name="Plassholder for innhold 2"/>
          <p:cNvSpPr>
            <a:spLocks noGrp="1"/>
          </p:cNvSpPr>
          <p:nvPr>
            <p:ph idx="1"/>
          </p:nvPr>
        </p:nvSpPr>
        <p:spPr>
          <a:xfrm>
            <a:off x="416496" y="2780928"/>
            <a:ext cx="4248472" cy="3816424"/>
          </a:xfrm>
        </p:spPr>
        <p:txBody>
          <a:bodyPr>
            <a:normAutofit/>
          </a:bodyPr>
          <a:lstStyle/>
          <a:p>
            <a:pPr marL="106680" indent="0" algn="ctr">
              <a:lnSpc>
                <a:spcPct val="107000"/>
              </a:lnSpc>
              <a:spcAft>
                <a:spcPts val="800"/>
              </a:spcAft>
              <a:buNone/>
            </a:pPr>
            <a:r>
              <a:rPr lang="nb-NO" sz="1200"/>
              <a:t>				</a:t>
            </a:r>
            <a:r>
              <a:rPr lang="nb-NO" sz="1600"/>
              <a:t>						</a:t>
            </a:r>
          </a:p>
          <a:p>
            <a:pPr>
              <a:buFont typeface="Arial" charset="0"/>
              <a:buChar char="•"/>
            </a:pPr>
            <a:endParaRPr lang="nb-NO" sz="1600"/>
          </a:p>
          <a:p>
            <a:pPr>
              <a:buFont typeface="Arial" charset="0"/>
              <a:buChar char="•"/>
            </a:pPr>
            <a:endParaRPr lang="nb-NO" sz="1600"/>
          </a:p>
          <a:p>
            <a:pPr marL="0" indent="0">
              <a:buNone/>
            </a:pPr>
            <a:endParaRPr lang="nb-NO" sz="1600"/>
          </a:p>
          <a:p>
            <a:pPr>
              <a:buFont typeface="Arial" charset="0"/>
              <a:buChar char="•"/>
            </a:pPr>
            <a:endParaRPr lang="nb-NO" sz="1600"/>
          </a:p>
          <a:p>
            <a:pPr>
              <a:buFont typeface="Arial" charset="0"/>
              <a:buChar char="•"/>
            </a:pPr>
            <a:endParaRPr lang="nb-NO" sz="1600"/>
          </a:p>
          <a:p>
            <a:pPr>
              <a:buFont typeface="Arial" charset="0"/>
              <a:buChar char="•"/>
            </a:pPr>
            <a:endParaRPr lang="nb-NO" sz="1600"/>
          </a:p>
          <a:p>
            <a:pPr>
              <a:buFont typeface="Arial" charset="0"/>
              <a:buChar char="•"/>
            </a:pPr>
            <a:endParaRPr lang="nb-NO" sz="1600"/>
          </a:p>
          <a:p>
            <a:pPr>
              <a:buFont typeface="Arial" charset="0"/>
              <a:buChar char="•"/>
            </a:pPr>
            <a:endParaRPr lang="nb-NO" sz="1600"/>
          </a:p>
          <a:p>
            <a:pPr>
              <a:buFont typeface="Arial" charset="0"/>
              <a:buChar char="•"/>
            </a:pPr>
            <a:endParaRPr lang="nb-NO" sz="1600"/>
          </a:p>
        </p:txBody>
      </p:sp>
      <p:sp>
        <p:nvSpPr>
          <p:cNvPr id="3" name="Rektangel 2"/>
          <p:cNvSpPr/>
          <p:nvPr/>
        </p:nvSpPr>
        <p:spPr>
          <a:xfrm>
            <a:off x="6867527" y="1817798"/>
            <a:ext cx="2260247" cy="2616101"/>
          </a:xfrm>
          <a:prstGeom prst="rect">
            <a:avLst/>
          </a:prstGeom>
        </p:spPr>
        <p:txBody>
          <a:bodyPr wrap="square">
            <a:spAutoFit/>
          </a:bodyPr>
          <a:lstStyle/>
          <a:p>
            <a:pPr algn="ctr"/>
            <a:endParaRPr lang="nb-NO" b="1"/>
          </a:p>
          <a:p>
            <a:pPr algn="ctr"/>
            <a:endParaRPr lang="nb-NO" b="1"/>
          </a:p>
          <a:p>
            <a:pPr algn="ctr"/>
            <a:endParaRPr lang="nb-NO" b="1"/>
          </a:p>
          <a:p>
            <a:pPr algn="ctr"/>
            <a:endParaRPr lang="nb-NO" sz="2800" b="1">
              <a:solidFill>
                <a:srgbClr val="FF0000"/>
              </a:solidFill>
            </a:endParaRPr>
          </a:p>
          <a:p>
            <a:pPr algn="ctr"/>
            <a:endParaRPr lang="nb-NO" sz="2800" b="1">
              <a:solidFill>
                <a:srgbClr val="FF0000"/>
              </a:solidFill>
            </a:endParaRPr>
          </a:p>
          <a:p>
            <a:pPr algn="ctr"/>
            <a:endParaRPr lang="nb-NO" b="1"/>
          </a:p>
          <a:p>
            <a:pPr algn="ctr"/>
            <a:endParaRPr lang="nb-NO" b="1"/>
          </a:p>
          <a:p>
            <a:pPr algn="ctr"/>
            <a:endParaRPr lang="nb-NO" b="1"/>
          </a:p>
        </p:txBody>
      </p:sp>
      <p:sp>
        <p:nvSpPr>
          <p:cNvPr id="10" name="Rektangel 9"/>
          <p:cNvSpPr/>
          <p:nvPr/>
        </p:nvSpPr>
        <p:spPr>
          <a:xfrm>
            <a:off x="6111545" y="3787834"/>
            <a:ext cx="2016102" cy="233975"/>
          </a:xfrm>
          <a:prstGeom prst="rect">
            <a:avLst/>
          </a:prstGeom>
        </p:spPr>
        <p:txBody>
          <a:bodyPr wrap="square" lIns="91440" tIns="45720" rIns="91440" bIns="45720" anchor="t">
            <a:spAutoFit/>
          </a:bodyPr>
          <a:lstStyle/>
          <a:p>
            <a:pPr>
              <a:lnSpc>
                <a:spcPct val="107000"/>
              </a:lnSpc>
              <a:spcAft>
                <a:spcPts val="800"/>
              </a:spcAft>
            </a:pPr>
            <a:endParaRPr lang="nb-NO"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F41075B1-20BB-4A42-9BEB-9D70E6E91FDE}"/>
              </a:ext>
            </a:extLst>
          </p:cNvPr>
          <p:cNvSpPr txBox="1"/>
          <p:nvPr/>
        </p:nvSpPr>
        <p:spPr>
          <a:xfrm>
            <a:off x="767220" y="844804"/>
            <a:ext cx="3609716" cy="4585871"/>
          </a:xfrm>
          <a:prstGeom prst="rect">
            <a:avLst/>
          </a:prstGeom>
          <a:noFill/>
        </p:spPr>
        <p:txBody>
          <a:bodyPr wrap="square" lIns="91440" tIns="45720" rIns="91440" bIns="45720" rtlCol="0" anchor="t">
            <a:spAutoFit/>
          </a:bodyPr>
          <a:lstStyle/>
          <a:p>
            <a:pPr algn="ctr"/>
            <a:r>
              <a:rPr lang="nb-NO" b="1" i="1" dirty="0">
                <a:cs typeface="Calibri"/>
              </a:rPr>
              <a:t>Kontaktinformasjon</a:t>
            </a:r>
          </a:p>
          <a:p>
            <a:pPr algn="ctr"/>
            <a:endParaRPr lang="nb-NO" sz="1600" b="1"/>
          </a:p>
          <a:p>
            <a:r>
              <a:rPr lang="nb-NO" sz="1600" b="1" dirty="0"/>
              <a:t>Kontakt oss gjerne for en uforpliktende samtale! Vi har taushetsplikt og all informasjon blir behandlet konfidensielt!</a:t>
            </a:r>
            <a:endParaRPr lang="nb-NO" sz="1600" b="1" dirty="0">
              <a:ea typeface="Calibri"/>
              <a:cs typeface="Calibri"/>
            </a:endParaRPr>
          </a:p>
          <a:p>
            <a:endParaRPr lang="nb-NO" sz="1600" b="1"/>
          </a:p>
          <a:p>
            <a:r>
              <a:rPr lang="nb-NO" sz="1600" dirty="0"/>
              <a:t>Telefon: </a:t>
            </a:r>
            <a:endParaRPr lang="nb-NO" sz="1600" dirty="0">
              <a:cs typeface="Calibri"/>
            </a:endParaRPr>
          </a:p>
          <a:p>
            <a:r>
              <a:rPr lang="nb-NO" sz="1600" dirty="0"/>
              <a:t>Mandag til torsdag 08.00-15.00</a:t>
            </a:r>
            <a:endParaRPr lang="nb-NO" sz="1600" dirty="0">
              <a:cs typeface="Calibri"/>
            </a:endParaRPr>
          </a:p>
          <a:p>
            <a:endParaRPr lang="nb-NO" sz="1600" dirty="0">
              <a:cs typeface="Calibri"/>
            </a:endParaRPr>
          </a:p>
          <a:p>
            <a:pPr algn="ctr"/>
            <a:r>
              <a:rPr lang="nb-NO" sz="2000" b="1" dirty="0"/>
              <a:t>75 60 49 43 </a:t>
            </a:r>
            <a:endParaRPr lang="nb-NO" sz="2000" b="1" dirty="0">
              <a:ea typeface="Calibri"/>
              <a:cs typeface="Calibri"/>
            </a:endParaRPr>
          </a:p>
          <a:p>
            <a:pPr algn="ctr"/>
            <a:endParaRPr lang="nb-NO" sz="2000" b="1" dirty="0"/>
          </a:p>
          <a:p>
            <a:r>
              <a:rPr lang="nb-NO" sz="1600" dirty="0"/>
              <a:t>E-post:</a:t>
            </a:r>
            <a:endParaRPr lang="nb-NO" sz="1600" dirty="0">
              <a:ea typeface="Calibri"/>
              <a:cs typeface="Calibri"/>
            </a:endParaRPr>
          </a:p>
          <a:p>
            <a:r>
              <a:rPr lang="nb-NO" sz="1400" dirty="0">
                <a:hlinkClick r:id="rId2"/>
              </a:rPr>
              <a:t>Hukommelsesteamet@fauske.kommune.no</a:t>
            </a:r>
            <a:endParaRPr lang="nb-NO" sz="1400" dirty="0"/>
          </a:p>
          <a:p>
            <a:endParaRPr lang="nb-NO" sz="1400"/>
          </a:p>
          <a:p>
            <a:r>
              <a:rPr lang="nb-NO" sz="1600" dirty="0"/>
              <a:t>Adresse: Helsetunet 2, 8200 Fauske</a:t>
            </a:r>
            <a:endParaRPr lang="nb-NO" sz="1600" dirty="0">
              <a:cs typeface="Calibri"/>
            </a:endParaRPr>
          </a:p>
          <a:p>
            <a:endParaRPr lang="nb-NO" sz="1600">
              <a:ea typeface="Calibri"/>
              <a:cs typeface="Calibri"/>
            </a:endParaRPr>
          </a:p>
          <a:p>
            <a:endParaRPr lang="nb-NO" sz="1600">
              <a:ea typeface="Calibri"/>
              <a:cs typeface="Calibri"/>
            </a:endParaRPr>
          </a:p>
        </p:txBody>
      </p:sp>
      <p:sp>
        <p:nvSpPr>
          <p:cNvPr id="2" name="TextBox 1">
            <a:extLst>
              <a:ext uri="{FF2B5EF4-FFF2-40B4-BE49-F238E27FC236}">
                <a16:creationId xmlns:a16="http://schemas.microsoft.com/office/drawing/2014/main" id="{98DFC1C3-81A5-9664-96EE-9E8E93CFDC37}"/>
              </a:ext>
            </a:extLst>
          </p:cNvPr>
          <p:cNvSpPr txBox="1"/>
          <p:nvPr/>
        </p:nvSpPr>
        <p:spPr>
          <a:xfrm>
            <a:off x="5910654" y="4406240"/>
            <a:ext cx="304305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0"/>
              </a:spcBef>
            </a:pPr>
            <a:endParaRPr lang="nb-NO">
              <a:solidFill>
                <a:srgbClr val="002D53"/>
              </a:solidFill>
              <a:ea typeface="Calibri"/>
              <a:cs typeface="Calibri"/>
            </a:endParaRPr>
          </a:p>
          <a:p>
            <a:pPr algn="ctr">
              <a:spcBef>
                <a:spcPct val="0"/>
              </a:spcBef>
            </a:pPr>
            <a:endParaRPr lang="nb-NO" i="1" dirty="0">
              <a:solidFill>
                <a:schemeClr val="accent1"/>
              </a:solidFill>
              <a:ea typeface="Calibri"/>
              <a:cs typeface="Calibri"/>
            </a:endParaRPr>
          </a:p>
          <a:p>
            <a:pPr algn="ctr">
              <a:spcBef>
                <a:spcPct val="0"/>
              </a:spcBef>
            </a:pPr>
            <a:r>
              <a:rPr lang="nb-NO" i="1" dirty="0">
                <a:solidFill>
                  <a:schemeClr val="accent1"/>
                </a:solidFill>
                <a:ea typeface="Calibri"/>
                <a:cs typeface="Calibri"/>
              </a:rPr>
              <a:t>Er du eller noen av dine nærmeste rammet av sviktende hukommelse eller demenssykdom?</a:t>
            </a:r>
            <a:endParaRPr lang="en-US" i="1" dirty="0">
              <a:solidFill>
                <a:schemeClr val="accent1"/>
              </a:solidFill>
              <a:ea typeface="Calibri" panose="020F0502020204030204"/>
              <a:cs typeface="Calibri" panose="020F0502020204030204"/>
            </a:endParaRPr>
          </a:p>
        </p:txBody>
      </p:sp>
      <p:sp>
        <p:nvSpPr>
          <p:cNvPr id="4" name="Rektangel 3">
            <a:extLst>
              <a:ext uri="{FF2B5EF4-FFF2-40B4-BE49-F238E27FC236}">
                <a16:creationId xmlns:a16="http://schemas.microsoft.com/office/drawing/2014/main" id="{0718361D-3424-816C-C8C7-41B0C7E1E4D6}"/>
              </a:ext>
            </a:extLst>
          </p:cNvPr>
          <p:cNvSpPr/>
          <p:nvPr/>
        </p:nvSpPr>
        <p:spPr>
          <a:xfrm>
            <a:off x="7643763" y="3730979"/>
            <a:ext cx="182814" cy="2616101"/>
          </a:xfrm>
          <a:prstGeom prst="rect">
            <a:avLst/>
          </a:prstGeom>
        </p:spPr>
        <p:txBody>
          <a:bodyPr wrap="square" lIns="91440" tIns="45720" rIns="91440" bIns="45720" anchor="t">
            <a:spAutoFit/>
          </a:bodyPr>
          <a:lstStyle/>
          <a:p>
            <a:pPr algn="ctr"/>
            <a:endParaRPr lang="nb-NO" b="1"/>
          </a:p>
          <a:p>
            <a:pPr algn="ctr"/>
            <a:endParaRPr lang="nb-NO" b="1"/>
          </a:p>
          <a:p>
            <a:pPr algn="ctr"/>
            <a:endParaRPr lang="nb-NO" b="1" dirty="0">
              <a:cs typeface="Calibri"/>
            </a:endParaRPr>
          </a:p>
          <a:p>
            <a:pPr algn="ctr"/>
            <a:endParaRPr lang="nb-NO" sz="2800" b="1">
              <a:solidFill>
                <a:srgbClr val="FF0000"/>
              </a:solidFill>
            </a:endParaRPr>
          </a:p>
          <a:p>
            <a:pPr algn="ctr"/>
            <a:endParaRPr lang="nb-NO" sz="2800" b="1">
              <a:solidFill>
                <a:srgbClr val="FF0000"/>
              </a:solidFill>
            </a:endParaRPr>
          </a:p>
          <a:p>
            <a:pPr algn="ctr"/>
            <a:endParaRPr lang="nb-NO" b="1"/>
          </a:p>
          <a:p>
            <a:pPr algn="ctr"/>
            <a:endParaRPr lang="nb-NO" b="1"/>
          </a:p>
          <a:p>
            <a:pPr algn="ctr"/>
            <a:endParaRPr lang="nb-NO" b="1"/>
          </a:p>
        </p:txBody>
      </p:sp>
      <p:sp>
        <p:nvSpPr>
          <p:cNvPr id="9" name="Rektangel 8">
            <a:extLst>
              <a:ext uri="{FF2B5EF4-FFF2-40B4-BE49-F238E27FC236}">
                <a16:creationId xmlns:a16="http://schemas.microsoft.com/office/drawing/2014/main" id="{E7EF54D1-11B9-06D3-7848-800C6F0D6786}"/>
              </a:ext>
            </a:extLst>
          </p:cNvPr>
          <p:cNvSpPr/>
          <p:nvPr/>
        </p:nvSpPr>
        <p:spPr>
          <a:xfrm>
            <a:off x="7162058" y="2108596"/>
            <a:ext cx="2260247" cy="2616101"/>
          </a:xfrm>
          <a:prstGeom prst="rect">
            <a:avLst/>
          </a:prstGeom>
        </p:spPr>
        <p:txBody>
          <a:bodyPr wrap="square">
            <a:spAutoFit/>
          </a:bodyPr>
          <a:lstStyle/>
          <a:p>
            <a:pPr algn="ctr"/>
            <a:endParaRPr lang="nb-NO" b="1"/>
          </a:p>
          <a:p>
            <a:pPr algn="ctr"/>
            <a:endParaRPr lang="nb-NO" b="1"/>
          </a:p>
          <a:p>
            <a:pPr algn="ctr"/>
            <a:endParaRPr lang="nb-NO" b="1"/>
          </a:p>
          <a:p>
            <a:pPr algn="ctr"/>
            <a:endParaRPr lang="nb-NO" sz="2800" b="1">
              <a:solidFill>
                <a:srgbClr val="FF0000"/>
              </a:solidFill>
            </a:endParaRPr>
          </a:p>
          <a:p>
            <a:pPr algn="ctr"/>
            <a:endParaRPr lang="nb-NO" sz="2800" b="1">
              <a:solidFill>
                <a:srgbClr val="FF0000"/>
              </a:solidFill>
            </a:endParaRPr>
          </a:p>
          <a:p>
            <a:pPr algn="ctr"/>
            <a:endParaRPr lang="nb-NO" b="1"/>
          </a:p>
          <a:p>
            <a:pPr algn="ctr"/>
            <a:endParaRPr lang="nb-NO" b="1"/>
          </a:p>
          <a:p>
            <a:pPr algn="ctr"/>
            <a:endParaRPr lang="nb-NO" b="1"/>
          </a:p>
        </p:txBody>
      </p:sp>
      <p:sp>
        <p:nvSpPr>
          <p:cNvPr id="12" name="Rektangel 11">
            <a:extLst>
              <a:ext uri="{FF2B5EF4-FFF2-40B4-BE49-F238E27FC236}">
                <a16:creationId xmlns:a16="http://schemas.microsoft.com/office/drawing/2014/main" id="{C533E817-00C1-6734-9042-B1DECE1B5246}"/>
              </a:ext>
            </a:extLst>
          </p:cNvPr>
          <p:cNvSpPr/>
          <p:nvPr/>
        </p:nvSpPr>
        <p:spPr>
          <a:xfrm>
            <a:off x="7020419" y="2172373"/>
            <a:ext cx="2545747" cy="2702582"/>
          </a:xfrm>
          <a:prstGeom prst="rect">
            <a:avLst/>
          </a:prstGeom>
        </p:spPr>
        <p:txBody>
          <a:bodyPr wrap="square">
            <a:spAutoFit/>
          </a:bodyPr>
          <a:lstStyle/>
          <a:p>
            <a:pPr algn="ctr"/>
            <a:endParaRPr lang="nb-NO" b="1"/>
          </a:p>
          <a:p>
            <a:pPr algn="ctr"/>
            <a:endParaRPr lang="nb-NO" b="1"/>
          </a:p>
          <a:p>
            <a:pPr algn="ctr"/>
            <a:endParaRPr lang="nb-NO" b="1"/>
          </a:p>
          <a:p>
            <a:pPr algn="ctr"/>
            <a:endParaRPr lang="nb-NO" sz="2800" b="1">
              <a:solidFill>
                <a:srgbClr val="FF0000"/>
              </a:solidFill>
            </a:endParaRPr>
          </a:p>
          <a:p>
            <a:pPr algn="ctr"/>
            <a:endParaRPr lang="nb-NO" sz="2800" b="1">
              <a:solidFill>
                <a:srgbClr val="FF0000"/>
              </a:solidFill>
            </a:endParaRPr>
          </a:p>
          <a:p>
            <a:pPr algn="ctr"/>
            <a:endParaRPr lang="nb-NO" b="1"/>
          </a:p>
          <a:p>
            <a:pPr algn="ctr"/>
            <a:endParaRPr lang="nb-NO" b="1"/>
          </a:p>
          <a:p>
            <a:pPr algn="ctr"/>
            <a:endParaRPr lang="nb-NO" b="1"/>
          </a:p>
        </p:txBody>
      </p:sp>
      <p:sp>
        <p:nvSpPr>
          <p:cNvPr id="13" name="Rektangel 12">
            <a:extLst>
              <a:ext uri="{FF2B5EF4-FFF2-40B4-BE49-F238E27FC236}">
                <a16:creationId xmlns:a16="http://schemas.microsoft.com/office/drawing/2014/main" id="{F83762A5-9FBF-2906-1A1E-92DA2763C39D}"/>
              </a:ext>
            </a:extLst>
          </p:cNvPr>
          <p:cNvSpPr/>
          <p:nvPr/>
        </p:nvSpPr>
        <p:spPr>
          <a:xfrm>
            <a:off x="6847329" y="2215613"/>
            <a:ext cx="2260247" cy="2616101"/>
          </a:xfrm>
          <a:prstGeom prst="rect">
            <a:avLst/>
          </a:prstGeom>
        </p:spPr>
        <p:txBody>
          <a:bodyPr wrap="square">
            <a:spAutoFit/>
          </a:bodyPr>
          <a:lstStyle/>
          <a:p>
            <a:pPr algn="ctr"/>
            <a:endParaRPr lang="nb-NO" b="1"/>
          </a:p>
          <a:p>
            <a:pPr algn="ctr"/>
            <a:endParaRPr lang="nb-NO" b="1"/>
          </a:p>
          <a:p>
            <a:pPr algn="ctr"/>
            <a:endParaRPr lang="nb-NO" b="1"/>
          </a:p>
          <a:p>
            <a:pPr algn="ctr"/>
            <a:endParaRPr lang="nb-NO" sz="2800" b="1">
              <a:solidFill>
                <a:srgbClr val="FF0000"/>
              </a:solidFill>
            </a:endParaRPr>
          </a:p>
          <a:p>
            <a:pPr algn="ctr"/>
            <a:endParaRPr lang="nb-NO" sz="2800" b="1">
              <a:solidFill>
                <a:srgbClr val="FF0000"/>
              </a:solidFill>
            </a:endParaRPr>
          </a:p>
          <a:p>
            <a:pPr algn="ctr"/>
            <a:endParaRPr lang="nb-NO" b="1"/>
          </a:p>
          <a:p>
            <a:pPr algn="ctr"/>
            <a:endParaRPr lang="nb-NO" b="1"/>
          </a:p>
          <a:p>
            <a:pPr algn="ctr"/>
            <a:endParaRPr lang="nb-NO" b="1"/>
          </a:p>
        </p:txBody>
      </p:sp>
      <p:pic>
        <p:nvPicPr>
          <p:cNvPr id="14" name="Picture 14">
            <a:extLst>
              <a:ext uri="{FF2B5EF4-FFF2-40B4-BE49-F238E27FC236}">
                <a16:creationId xmlns:a16="http://schemas.microsoft.com/office/drawing/2014/main" id="{BDC3987F-0740-8294-5008-AE4B2128C321}"/>
              </a:ext>
            </a:extLst>
          </p:cNvPr>
          <p:cNvPicPr>
            <a:picLocks noChangeAspect="1"/>
          </p:cNvPicPr>
          <p:nvPr/>
        </p:nvPicPr>
        <p:blipFill>
          <a:blip r:embed="rId3"/>
          <a:stretch>
            <a:fillRect/>
          </a:stretch>
        </p:blipFill>
        <p:spPr>
          <a:xfrm>
            <a:off x="6220343" y="1814200"/>
            <a:ext cx="2260023" cy="2912339"/>
          </a:xfrm>
          <a:prstGeom prst="rect">
            <a:avLst/>
          </a:prstGeom>
        </p:spPr>
      </p:pic>
      <p:sp>
        <p:nvSpPr>
          <p:cNvPr id="16" name="TextBox 15">
            <a:extLst>
              <a:ext uri="{FF2B5EF4-FFF2-40B4-BE49-F238E27FC236}">
                <a16:creationId xmlns:a16="http://schemas.microsoft.com/office/drawing/2014/main" id="{C3839E0F-3DEE-6B95-7D41-9A313A319B17}"/>
              </a:ext>
            </a:extLst>
          </p:cNvPr>
          <p:cNvSpPr txBox="1"/>
          <p:nvPr/>
        </p:nvSpPr>
        <p:spPr>
          <a:xfrm>
            <a:off x="8484675" y="3864307"/>
            <a:ext cx="27494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cs typeface="Calibri"/>
            </a:endParaRPr>
          </a:p>
        </p:txBody>
      </p:sp>
      <p:pic>
        <p:nvPicPr>
          <p:cNvPr id="19" name="Picture 19">
            <a:extLst>
              <a:ext uri="{FF2B5EF4-FFF2-40B4-BE49-F238E27FC236}">
                <a16:creationId xmlns:a16="http://schemas.microsoft.com/office/drawing/2014/main" id="{B54C112C-9001-8A81-B94A-2EADFE337000}"/>
              </a:ext>
            </a:extLst>
          </p:cNvPr>
          <p:cNvPicPr>
            <a:picLocks noChangeAspect="1"/>
          </p:cNvPicPr>
          <p:nvPr/>
        </p:nvPicPr>
        <p:blipFill>
          <a:blip r:embed="rId4"/>
          <a:stretch>
            <a:fillRect/>
          </a:stretch>
        </p:blipFill>
        <p:spPr>
          <a:xfrm>
            <a:off x="1013314" y="5094275"/>
            <a:ext cx="2741981" cy="1440180"/>
          </a:xfrm>
          <a:prstGeom prst="rect">
            <a:avLst/>
          </a:prstGeom>
        </p:spPr>
      </p:pic>
    </p:spTree>
    <p:extLst>
      <p:ext uri="{BB962C8B-B14F-4D97-AF65-F5344CB8AC3E}">
        <p14:creationId xmlns:p14="http://schemas.microsoft.com/office/powerpoint/2010/main" val="159576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5128005" y="492280"/>
            <a:ext cx="4392488" cy="5970865"/>
          </a:xfrm>
          <a:prstGeom prst="rect">
            <a:avLst/>
          </a:prstGeom>
          <a:noFill/>
        </p:spPr>
        <p:txBody>
          <a:bodyPr wrap="square" lIns="91440" tIns="45720" rIns="91440" bIns="45720" rtlCol="0" anchor="t">
            <a:spAutoFit/>
          </a:bodyPr>
          <a:lstStyle/>
          <a:p>
            <a:r>
              <a:rPr lang="nb-NO" sz="1400" b="1" i="1" dirty="0">
                <a:ea typeface="Calibri"/>
                <a:cs typeface="Calibri"/>
              </a:rPr>
              <a:t>Hvorfor er demensutredning viktig?</a:t>
            </a:r>
            <a:endParaRPr lang="nb-NO" sz="1400" dirty="0">
              <a:ea typeface="Calibri"/>
              <a:cs typeface="Calibri"/>
            </a:endParaRPr>
          </a:p>
          <a:p>
            <a:endParaRPr lang="nb-NO" sz="1400" b="1" i="1">
              <a:ea typeface="Calibri"/>
              <a:cs typeface="Calibri"/>
            </a:endParaRPr>
          </a:p>
          <a:p>
            <a:pPr marL="285750" indent="-285750">
              <a:buFont typeface="Arial"/>
              <a:buChar char="•"/>
            </a:pPr>
            <a:r>
              <a:rPr lang="nb-NO" sz="1400" dirty="0">
                <a:ea typeface="Calibri"/>
                <a:cs typeface="Calibri"/>
              </a:rPr>
              <a:t>Utelukke andre sykdommer som har</a:t>
            </a:r>
            <a:endParaRPr lang="en-US" sz="1400" dirty="0">
              <a:ea typeface="Calibri"/>
              <a:cs typeface="Calibri"/>
            </a:endParaRPr>
          </a:p>
          <a:p>
            <a:r>
              <a:rPr lang="nb-NO" sz="1400">
                <a:ea typeface="Calibri"/>
                <a:cs typeface="Calibri"/>
              </a:rPr>
              <a:t>       demensliknende symptomer</a:t>
            </a:r>
            <a:endParaRPr lang="en-US" sz="1400">
              <a:ea typeface="Calibri"/>
              <a:cs typeface="Calibri"/>
            </a:endParaRPr>
          </a:p>
          <a:p>
            <a:pPr marL="285750" indent="-285750">
              <a:buFont typeface="Arial"/>
              <a:buChar char="•"/>
            </a:pPr>
            <a:r>
              <a:rPr lang="nb-NO" sz="1400">
                <a:ea typeface="Calibri"/>
                <a:cs typeface="Calibri"/>
              </a:rPr>
              <a:t>Vurdering av medisiner</a:t>
            </a:r>
            <a:endParaRPr lang="en-US" sz="1400">
              <a:ea typeface="Calibri"/>
              <a:cs typeface="Calibri"/>
            </a:endParaRPr>
          </a:p>
          <a:p>
            <a:pPr marL="285750" indent="-285750">
              <a:buFont typeface="Arial"/>
              <a:buChar char="•"/>
            </a:pPr>
            <a:r>
              <a:rPr lang="nb-NO" sz="1400">
                <a:ea typeface="Calibri"/>
                <a:cs typeface="Calibri"/>
              </a:rPr>
              <a:t>Sette i gang tiltak til riktig tid</a:t>
            </a:r>
            <a:endParaRPr lang="en-US" sz="1400">
              <a:ea typeface="Calibri"/>
              <a:cs typeface="Calibri"/>
            </a:endParaRPr>
          </a:p>
          <a:p>
            <a:pPr marL="285750" indent="-285750">
              <a:buFont typeface="Arial"/>
              <a:buChar char="•"/>
            </a:pPr>
            <a:r>
              <a:rPr lang="nb-NO" sz="1400" dirty="0">
                <a:ea typeface="Calibri"/>
                <a:cs typeface="Calibri"/>
              </a:rPr>
              <a:t>Personen selv og pårørende får mulighet til å planlegge livet videre med demenssykdom, blant annet når det gjelder framtidsfullmakt, testamente </a:t>
            </a:r>
            <a:r>
              <a:rPr lang="nb-NO" sz="1400">
                <a:ea typeface="Calibri"/>
                <a:cs typeface="Calibri"/>
              </a:rPr>
              <a:t>arv, trygdeytelser og lignende</a:t>
            </a:r>
            <a:endParaRPr lang="en-US" sz="1400">
              <a:ea typeface="Calibri"/>
              <a:cs typeface="Calibri"/>
            </a:endParaRPr>
          </a:p>
          <a:p>
            <a:pPr marL="285750" indent="-285750">
              <a:buFont typeface="Arial"/>
              <a:buChar char="•"/>
            </a:pPr>
            <a:r>
              <a:rPr lang="nb-NO" sz="1400" dirty="0">
                <a:ea typeface="Calibri"/>
                <a:cs typeface="Calibri"/>
              </a:rPr>
              <a:t>Omgivelsene forstår og lettere kan tilpasse </a:t>
            </a:r>
            <a:r>
              <a:rPr lang="nb-NO" sz="1400">
                <a:ea typeface="Calibri"/>
                <a:cs typeface="Calibri"/>
              </a:rPr>
              <a:t>seg situasjonen</a:t>
            </a:r>
            <a:endParaRPr lang="nb-NO">
              <a:ea typeface="Calibri" panose="020F0502020204030204"/>
              <a:cs typeface="Calibri" panose="020F0502020204030204"/>
            </a:endParaRPr>
          </a:p>
          <a:p>
            <a:endParaRPr lang="nb-NO" sz="1400" b="1" i="1">
              <a:ea typeface="Calibri"/>
              <a:cs typeface="Calibri"/>
            </a:endParaRPr>
          </a:p>
          <a:p>
            <a:r>
              <a:rPr lang="nb-NO" sz="1400" b="1" i="1" dirty="0"/>
              <a:t>Hva kan Hukommelsesteamet bidra med?</a:t>
            </a:r>
            <a:endParaRPr lang="nb-NO" dirty="0">
              <a:ea typeface="Calibri"/>
              <a:cs typeface="Calibri"/>
            </a:endParaRPr>
          </a:p>
          <a:p>
            <a:endParaRPr lang="nb-NO" sz="1400" b="1" i="1">
              <a:ea typeface="Calibri"/>
              <a:cs typeface="Calibri"/>
            </a:endParaRPr>
          </a:p>
          <a:p>
            <a:pPr marL="285750" indent="-285750">
              <a:buFont typeface="Arial"/>
              <a:buChar char="•"/>
            </a:pPr>
            <a:r>
              <a:rPr lang="nb-NO" sz="1400" dirty="0">
                <a:solidFill>
                  <a:srgbClr val="2A2859"/>
                </a:solidFill>
                <a:ea typeface="+mn-lt"/>
                <a:cs typeface="+mn-lt"/>
              </a:rPr>
              <a:t>Utrede og kartlegge personer med mistanke om kognitiv svikt i samarbeid med fastlege</a:t>
            </a:r>
            <a:endParaRPr lang="nb-NO" sz="1400" dirty="0">
              <a:solidFill>
                <a:srgbClr val="000000"/>
              </a:solidFill>
              <a:ea typeface="+mn-lt"/>
              <a:cs typeface="+mn-lt"/>
            </a:endParaRPr>
          </a:p>
          <a:p>
            <a:pPr marL="285750" indent="-285750">
              <a:buFont typeface="Arial"/>
              <a:buChar char="•"/>
            </a:pPr>
            <a:r>
              <a:rPr lang="nb-NO" sz="1400" dirty="0">
                <a:solidFill>
                  <a:srgbClr val="0A0A0A"/>
                </a:solidFill>
                <a:ea typeface="+mn-lt"/>
                <a:cs typeface="+mn-lt"/>
              </a:rPr>
              <a:t>Rådgivning og veiledning</a:t>
            </a:r>
          </a:p>
          <a:p>
            <a:pPr marL="285750" indent="-285750">
              <a:buFont typeface="Arial"/>
              <a:buChar char="•"/>
            </a:pPr>
            <a:r>
              <a:rPr lang="nb-NO" sz="1400" dirty="0">
                <a:ea typeface="+mn-lt"/>
                <a:cs typeface="+mn-lt"/>
              </a:rPr>
              <a:t>Informere om hjelpetilbud, hjelpemidler og gi praktiske råd for økt sikkerhet og bedre  hverdagsmestring </a:t>
            </a:r>
            <a:endParaRPr lang="nb-NO" sz="1400" dirty="0">
              <a:ea typeface="Calibri"/>
              <a:cs typeface="Calibri"/>
            </a:endParaRPr>
          </a:p>
          <a:p>
            <a:pPr marL="285750" indent="-285750">
              <a:buFont typeface="Arial"/>
              <a:buChar char="•"/>
            </a:pPr>
            <a:r>
              <a:rPr lang="nb-NO" sz="1400" dirty="0">
                <a:cs typeface="Calibri"/>
              </a:rPr>
              <a:t>Hjelp til å finne frem i systemet</a:t>
            </a:r>
            <a:endParaRPr lang="nb-NO" sz="1400" dirty="0">
              <a:ea typeface="Calibri"/>
              <a:cs typeface="Calibri"/>
            </a:endParaRPr>
          </a:p>
          <a:p>
            <a:pPr marL="285750" indent="-285750">
              <a:buFont typeface="Arial"/>
              <a:buChar char="•"/>
            </a:pPr>
            <a:r>
              <a:rPr lang="nb-NO" sz="1400" dirty="0">
                <a:cs typeface="Calibri"/>
              </a:rPr>
              <a:t>Arrangere pårørendeskole 1 gang pr år.</a:t>
            </a:r>
            <a:endParaRPr lang="nb-NO" sz="1400" dirty="0">
              <a:ea typeface="Calibri"/>
              <a:cs typeface="Calibri"/>
            </a:endParaRPr>
          </a:p>
          <a:p>
            <a:pPr marL="285750" indent="-285750">
              <a:buFont typeface="Arial"/>
              <a:buChar char="•"/>
            </a:pPr>
            <a:r>
              <a:rPr lang="nb-NO" sz="1400" dirty="0">
                <a:ea typeface="Calibri"/>
                <a:cs typeface="Calibri"/>
              </a:rPr>
              <a:t>Samarbeider med andre relevante tjenester</a:t>
            </a:r>
          </a:p>
          <a:p>
            <a:pPr algn="ctr"/>
            <a:endParaRPr lang="nb-NO" b="1">
              <a:ea typeface="Calibri" panose="020F0502020204030204"/>
              <a:cs typeface="Calibri"/>
            </a:endParaRPr>
          </a:p>
          <a:p>
            <a:endParaRPr lang="nb-NO" sz="1400">
              <a:ea typeface="Calibri" panose="020F0502020204030204"/>
              <a:cs typeface="Calibri"/>
            </a:endParaRPr>
          </a:p>
        </p:txBody>
      </p:sp>
      <p:sp>
        <p:nvSpPr>
          <p:cNvPr id="2" name="Plassholder for innhold 1"/>
          <p:cNvSpPr>
            <a:spLocks noGrp="1"/>
          </p:cNvSpPr>
          <p:nvPr>
            <p:ph idx="1"/>
          </p:nvPr>
        </p:nvSpPr>
        <p:spPr>
          <a:xfrm>
            <a:off x="495300" y="1013619"/>
            <a:ext cx="3953644" cy="5112545"/>
          </a:xfrm>
        </p:spPr>
        <p:txBody>
          <a:bodyPr>
            <a:normAutofit/>
          </a:bodyPr>
          <a:lstStyle/>
          <a:p>
            <a:pPr marL="0" indent="0" algn="ctr">
              <a:buNone/>
            </a:pPr>
            <a:endParaRPr lang="nb-NO" sz="2000" b="1">
              <a:solidFill>
                <a:srgbClr val="FF0000"/>
              </a:solidFill>
            </a:endParaRPr>
          </a:p>
          <a:p>
            <a:pPr marL="0" indent="0" algn="ctr">
              <a:buNone/>
            </a:pPr>
            <a:endParaRPr lang="nb-NO" sz="1800"/>
          </a:p>
        </p:txBody>
      </p:sp>
      <p:sp>
        <p:nvSpPr>
          <p:cNvPr id="7" name="TekstSylinder 6"/>
          <p:cNvSpPr txBox="1"/>
          <p:nvPr/>
        </p:nvSpPr>
        <p:spPr>
          <a:xfrm>
            <a:off x="279189" y="493977"/>
            <a:ext cx="4392488" cy="5847755"/>
          </a:xfrm>
          <a:prstGeom prst="rect">
            <a:avLst/>
          </a:prstGeom>
          <a:noFill/>
        </p:spPr>
        <p:txBody>
          <a:bodyPr wrap="square" lIns="91440" tIns="45720" rIns="91440" bIns="45720" rtlCol="0" anchor="t">
            <a:spAutoFit/>
          </a:bodyPr>
          <a:lstStyle/>
          <a:p>
            <a:pPr algn="ctr"/>
            <a:r>
              <a:rPr lang="nb-NO" b="1" dirty="0">
                <a:ea typeface="Calibri"/>
                <a:cs typeface="Calibri"/>
              </a:rPr>
              <a:t>Hukommelsesteamet</a:t>
            </a:r>
            <a:endParaRPr lang="en-US" dirty="0">
              <a:ea typeface="Calibri" panose="020F0502020204030204"/>
              <a:cs typeface="Calibri" panose="020F0502020204030204"/>
            </a:endParaRPr>
          </a:p>
          <a:p>
            <a:pPr algn="ctr"/>
            <a:r>
              <a:rPr lang="nb-NO" b="1" dirty="0">
                <a:ea typeface="Calibri"/>
                <a:cs typeface="Calibri"/>
              </a:rPr>
              <a:t> i Fauske kommune:</a:t>
            </a:r>
            <a:endParaRPr lang="nb-NO" dirty="0">
              <a:ea typeface="Calibri" panose="020F0502020204030204"/>
              <a:cs typeface="Calibri" panose="020F0502020204030204"/>
            </a:endParaRPr>
          </a:p>
          <a:p>
            <a:endParaRPr lang="nb-NO" sz="1600" b="1">
              <a:ea typeface="Calibri"/>
              <a:cs typeface="Calibri"/>
            </a:endParaRPr>
          </a:p>
          <a:p>
            <a:r>
              <a:rPr lang="nb-NO" sz="1400" dirty="0">
                <a:ea typeface="Calibri"/>
                <a:cs typeface="Calibri"/>
              </a:rPr>
              <a:t>Hukommelsesteamet består av sykepleiere med kompetanse om og erfaring fra demensomsorgen.      </a:t>
            </a:r>
          </a:p>
          <a:p>
            <a:r>
              <a:rPr lang="nb-NO" sz="1400" dirty="0">
                <a:ea typeface="Calibri"/>
                <a:cs typeface="Calibri"/>
              </a:rPr>
              <a:t>Vi er et lavterskel tilbud for personer med demens, personer under utredning og deres pårørende så lenge de bor hjemme. Enkeltpersoner, pårørende, venner, annet helsepersonell eller fastleger kan ta kontakt med oss for en uforpliktende samtale. </a:t>
            </a:r>
          </a:p>
          <a:p>
            <a:endParaRPr lang="nb-NO" sz="1400" b="1" i="1">
              <a:cs typeface="Calibri"/>
            </a:endParaRPr>
          </a:p>
          <a:p>
            <a:r>
              <a:rPr lang="nb-NO" sz="1400" b="1" i="1" dirty="0">
                <a:ea typeface="Calibri"/>
                <a:cs typeface="Calibri"/>
              </a:rPr>
              <a:t>Tegn på demens kan blant annet være:</a:t>
            </a:r>
            <a:endParaRPr lang="nb-NO" sz="1400" b="1" i="1" dirty="0"/>
          </a:p>
          <a:p>
            <a:endParaRPr lang="nb-NO" sz="1400" b="1" i="1">
              <a:ea typeface="+mn-lt"/>
              <a:cs typeface="+mn-lt"/>
            </a:endParaRPr>
          </a:p>
          <a:p>
            <a:r>
              <a:rPr lang="nb-NO" sz="1400" dirty="0">
                <a:ea typeface="+mn-lt"/>
                <a:cs typeface="+mn-lt"/>
              </a:rPr>
              <a:t>• Nedsatt korttidshukommelse </a:t>
            </a:r>
            <a:endParaRPr lang="nb-NO" dirty="0">
              <a:ea typeface="+mn-lt"/>
              <a:cs typeface="+mn-lt"/>
            </a:endParaRPr>
          </a:p>
          <a:p>
            <a:r>
              <a:rPr lang="nb-NO" sz="1400" dirty="0">
                <a:ea typeface="+mn-lt"/>
                <a:cs typeface="+mn-lt"/>
              </a:rPr>
              <a:t>• Vanskelig å finne igjen ting </a:t>
            </a:r>
            <a:endParaRPr lang="nb-NO" dirty="0">
              <a:ea typeface="+mn-lt"/>
              <a:cs typeface="+mn-lt"/>
            </a:endParaRPr>
          </a:p>
          <a:p>
            <a:r>
              <a:rPr lang="nb-NO" sz="1400" dirty="0">
                <a:ea typeface="+mn-lt"/>
                <a:cs typeface="+mn-lt"/>
              </a:rPr>
              <a:t>• Vansker med å gjenkjenne folk</a:t>
            </a:r>
            <a:endParaRPr lang="nb-NO" dirty="0">
              <a:ea typeface="Calibri" panose="020F0502020204030204"/>
              <a:cs typeface="Calibri" panose="020F0502020204030204"/>
            </a:endParaRPr>
          </a:p>
          <a:p>
            <a:r>
              <a:rPr lang="nb-NO" sz="1400" dirty="0">
                <a:ea typeface="+mn-lt"/>
                <a:cs typeface="+mn-lt"/>
              </a:rPr>
              <a:t>• Leter etter ord </a:t>
            </a:r>
            <a:endParaRPr lang="nb-NO" dirty="0">
              <a:ea typeface="+mn-lt"/>
              <a:cs typeface="+mn-lt"/>
            </a:endParaRPr>
          </a:p>
          <a:p>
            <a:r>
              <a:rPr lang="nb-NO" sz="1400" dirty="0">
                <a:ea typeface="+mn-lt"/>
                <a:cs typeface="+mn-lt"/>
              </a:rPr>
              <a:t>• Forvirring i forhold til tid og sted </a:t>
            </a:r>
            <a:endParaRPr lang="nb-NO" dirty="0">
              <a:ea typeface="+mn-lt"/>
              <a:cs typeface="+mn-lt"/>
            </a:endParaRPr>
          </a:p>
          <a:p>
            <a:r>
              <a:rPr lang="nb-NO" sz="1400" dirty="0">
                <a:ea typeface="+mn-lt"/>
                <a:cs typeface="+mn-lt"/>
              </a:rPr>
              <a:t>• Forandringer i atferd og personlighet</a:t>
            </a:r>
            <a:endParaRPr lang="nb-NO" dirty="0">
              <a:ea typeface="+mn-lt"/>
              <a:cs typeface="+mn-lt"/>
            </a:endParaRPr>
          </a:p>
          <a:p>
            <a:r>
              <a:rPr lang="nb-NO" sz="1400" dirty="0">
                <a:ea typeface="+mn-lt"/>
                <a:cs typeface="+mn-lt"/>
              </a:rPr>
              <a:t>• Mindre initiativ og engasjement</a:t>
            </a:r>
            <a:endParaRPr lang="nb-NO" dirty="0">
              <a:ea typeface="+mn-lt"/>
              <a:cs typeface="+mn-lt"/>
            </a:endParaRPr>
          </a:p>
          <a:p>
            <a:r>
              <a:rPr lang="nb-NO" sz="1400" dirty="0">
                <a:ea typeface="+mn-lt"/>
                <a:cs typeface="+mn-lt"/>
              </a:rPr>
              <a:t>• Problemer med å lære nye ting</a:t>
            </a:r>
            <a:endParaRPr lang="nb-NO" dirty="0">
              <a:ea typeface="+mn-lt"/>
              <a:cs typeface="+mn-lt"/>
            </a:endParaRPr>
          </a:p>
          <a:p>
            <a:r>
              <a:rPr lang="nb-NO" sz="1400" dirty="0">
                <a:ea typeface="+mn-lt"/>
                <a:cs typeface="+mn-lt"/>
              </a:rPr>
              <a:t>• Problemer med praktiske gjøremål</a:t>
            </a:r>
            <a:endParaRPr lang="nb-NO" dirty="0">
              <a:ea typeface="Calibri"/>
              <a:cs typeface="Calibri"/>
            </a:endParaRPr>
          </a:p>
          <a:p>
            <a:endParaRPr lang="nb-NO" sz="1400" dirty="0">
              <a:ea typeface="Calibri"/>
              <a:cs typeface="Calibri"/>
            </a:endParaRPr>
          </a:p>
          <a:p>
            <a:pPr lvl="0"/>
            <a:endParaRPr lang="nb-NO" sz="1400"/>
          </a:p>
          <a:p>
            <a:endParaRPr lang="nb-NO" sz="1400">
              <a:ea typeface="Calibri"/>
              <a:cs typeface="Calibri"/>
            </a:endParaRPr>
          </a:p>
          <a:p>
            <a:endParaRPr lang="nb-NO" sz="1400" b="1" i="1">
              <a:ea typeface="Calibri"/>
              <a:cs typeface="Calibri"/>
            </a:endParaRPr>
          </a:p>
        </p:txBody>
      </p:sp>
      <p:sp>
        <p:nvSpPr>
          <p:cNvPr id="3" name="Rectangle 1">
            <a:extLst>
              <a:ext uri="{FF2B5EF4-FFF2-40B4-BE49-F238E27FC236}">
                <a16:creationId xmlns:a16="http://schemas.microsoft.com/office/drawing/2014/main" id="{E7261E9D-494C-B886-1672-274E480E1A5A}"/>
              </a:ext>
            </a:extLst>
          </p:cNvPr>
          <p:cNvSpPr>
            <a:spLocks noChangeArrowheads="1"/>
          </p:cNvSpPr>
          <p:nvPr/>
        </p:nvSpPr>
        <p:spPr bwMode="auto">
          <a:xfrm>
            <a:off x="0" y="-3231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402BF5BC-2D86-8AA8-365B-67030325D153}"/>
              </a:ext>
            </a:extLst>
          </p:cNvPr>
          <p:cNvSpPr>
            <a:spLocks noChangeArrowheads="1"/>
          </p:cNvSpPr>
          <p:nvPr/>
        </p:nvSpPr>
        <p:spPr bwMode="auto">
          <a:xfrm>
            <a:off x="152400" y="-1707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26B3BE95-F2CD-F839-B530-5EB8632D2B6A}"/>
              </a:ext>
            </a:extLst>
          </p:cNvPr>
          <p:cNvSpPr>
            <a:spLocks noChangeArrowheads="1"/>
          </p:cNvSpPr>
          <p:nvPr/>
        </p:nvSpPr>
        <p:spPr bwMode="auto">
          <a:xfrm>
            <a:off x="304800" y="-183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6991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FAB3E7648C79248BDC3BC952F776C21" ma:contentTypeVersion="0" ma:contentTypeDescription="Opprett et nytt dokument." ma:contentTypeScope="" ma:versionID="c39f50752dfc171dce9608ae1d42403a">
  <xsd:schema xmlns:xsd="http://www.w3.org/2001/XMLSchema" xmlns:xs="http://www.w3.org/2001/XMLSchema" xmlns:p="http://schemas.microsoft.com/office/2006/metadata/properties" targetNamespace="http://schemas.microsoft.com/office/2006/metadata/properties" ma:root="true" ma:fieldsID="97931e031aa021745480f748fa709fb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412D2-A4C7-42F6-9349-6B78D92C3477}">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FEDCF5-D5CA-4F36-ABCC-413009410E0F}">
  <ds:schemaRefs>
    <ds:schemaRef ds:uri="http://schemas.microsoft.com/sharepoint/v3/contenttype/forms"/>
  </ds:schemaRefs>
</ds:datastoreItem>
</file>

<file path=customXml/itemProps3.xml><?xml version="1.0" encoding="utf-8"?>
<ds:datastoreItem xmlns:ds="http://schemas.openxmlformats.org/officeDocument/2006/customXml" ds:itemID="{3A37F9B6-F305-45B1-848A-1DF047550BB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A4 (210 x 297 mm)</PresentationFormat>
  <Paragraphs>93</Paragraphs>
  <Slides>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Calibri Light</vt:lpstr>
      <vt:lpstr>Office Theme</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design</dc:creator>
  <cp:lastModifiedBy>Therese Olsen</cp:lastModifiedBy>
  <cp:revision>115</cp:revision>
  <cp:lastPrinted>2019-05-09T07:53:15Z</cp:lastPrinted>
  <dcterms:created xsi:type="dcterms:W3CDTF">2014-08-04T11:44:43Z</dcterms:created>
  <dcterms:modified xsi:type="dcterms:W3CDTF">2023-08-21T07:58:13Z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0x0101003FAB3E7648C79248BDC3BC952F776C21</vt:lpwstr>
  </property>
</Properties>
</file>