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4"/>
  </p:notesMasterIdLst>
  <p:sldIdLst>
    <p:sldId id="263" r:id="rId2"/>
    <p:sldId id="264" r:id="rId3"/>
  </p:sldIdLst>
  <p:sldSz cx="10693400" cy="7561263"/>
  <p:notesSz cx="6735763" cy="9866313"/>
  <p:defaultTextStyle>
    <a:defPPr>
      <a:defRPr lang="nb-NO"/>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82" y="-62"/>
      </p:cViewPr>
      <p:guideLst>
        <p:guide orient="horz" pos="238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C0696D7C-11A0-43CD-8E30-ED378B112652}" type="datetimeFigureOut">
              <a:rPr lang="nb-NO" smtClean="0"/>
              <a:t>09.03.2017</a:t>
            </a:fld>
            <a:endParaRPr lang="nb-NO"/>
          </a:p>
        </p:txBody>
      </p:sp>
      <p:sp>
        <p:nvSpPr>
          <p:cNvPr id="4" name="Plassholder for lysbilde 3"/>
          <p:cNvSpPr>
            <a:spLocks noGrp="1" noRot="1" noChangeAspect="1"/>
          </p:cNvSpPr>
          <p:nvPr>
            <p:ph type="sldImg" idx="2"/>
          </p:nvPr>
        </p:nvSpPr>
        <p:spPr>
          <a:xfrm>
            <a:off x="752475" y="739775"/>
            <a:ext cx="5230813" cy="3700463"/>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8F4EF4D-C616-4894-8F9B-F0BB7497085D}" type="slidenum">
              <a:rPr lang="nb-NO" smtClean="0"/>
              <a:t>‹#›</a:t>
            </a:fld>
            <a:endParaRPr lang="nb-NO"/>
          </a:p>
        </p:txBody>
      </p:sp>
    </p:spTree>
    <p:extLst>
      <p:ext uri="{BB962C8B-B14F-4D97-AF65-F5344CB8AC3E}">
        <p14:creationId xmlns:p14="http://schemas.microsoft.com/office/powerpoint/2010/main" val="251394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Ved innsetting av bilder, hold</a:t>
            </a:r>
            <a:r>
              <a:rPr lang="nb-NO" baseline="0" dirty="0" smtClean="0"/>
              <a:t> bildebredden til samme bredde som tekstområde eller mindre. Tekstområdene avgrenser bredden </a:t>
            </a:r>
            <a:r>
              <a:rPr lang="nb-NO" baseline="0" smtClean="0"/>
              <a:t>på hver side.</a:t>
            </a:r>
            <a:endParaRPr lang="nb-NO" dirty="0"/>
          </a:p>
        </p:txBody>
      </p:sp>
      <p:sp>
        <p:nvSpPr>
          <p:cNvPr id="4" name="Plassholder for lysbildenummer 3"/>
          <p:cNvSpPr>
            <a:spLocks noGrp="1"/>
          </p:cNvSpPr>
          <p:nvPr>
            <p:ph type="sldNum" sz="quarter" idx="10"/>
          </p:nvPr>
        </p:nvSpPr>
        <p:spPr/>
        <p:txBody>
          <a:bodyPr/>
          <a:lstStyle/>
          <a:p>
            <a:fld id="{18F4EF4D-C616-4894-8F9B-F0BB7497085D}" type="slidenum">
              <a:rPr lang="nb-NO" smtClean="0"/>
              <a:t>1</a:t>
            </a:fld>
            <a:endParaRPr lang="nb-NO"/>
          </a:p>
        </p:txBody>
      </p:sp>
    </p:spTree>
    <p:extLst>
      <p:ext uri="{BB962C8B-B14F-4D97-AF65-F5344CB8AC3E}">
        <p14:creationId xmlns:p14="http://schemas.microsoft.com/office/powerpoint/2010/main" val="38367282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ts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Plassholder for tekst 7"/>
          <p:cNvSpPr>
            <a:spLocks noGrp="1"/>
          </p:cNvSpPr>
          <p:nvPr>
            <p:ph type="body" sz="quarter" idx="10" hasCustomPrompt="1"/>
          </p:nvPr>
        </p:nvSpPr>
        <p:spPr>
          <a:xfrm>
            <a:off x="7362825" y="1404938"/>
            <a:ext cx="3024188" cy="431477"/>
          </a:xfrm>
          <a:prstGeom prst="rect">
            <a:avLst/>
          </a:prstGeom>
        </p:spPr>
        <p:txBody>
          <a:bodyPr>
            <a:noAutofit/>
          </a:bodyPr>
          <a:lstStyle>
            <a:lvl1pPr marL="0" indent="0" algn="ctr">
              <a:buNone/>
              <a:defRPr sz="2000" baseline="0"/>
            </a:lvl1pPr>
          </a:lstStyle>
          <a:p>
            <a:pPr lvl="0"/>
            <a:r>
              <a:rPr lang="nb-NO" dirty="0" smtClean="0"/>
              <a:t>Informasjon om;</a:t>
            </a:r>
            <a:endParaRPr lang="nb-NO" dirty="0"/>
          </a:p>
        </p:txBody>
      </p:sp>
      <p:sp>
        <p:nvSpPr>
          <p:cNvPr id="9" name="Plassholder for tekst 7"/>
          <p:cNvSpPr>
            <a:spLocks noGrp="1"/>
          </p:cNvSpPr>
          <p:nvPr>
            <p:ph type="body" sz="quarter" idx="11" hasCustomPrompt="1"/>
          </p:nvPr>
        </p:nvSpPr>
        <p:spPr>
          <a:xfrm>
            <a:off x="7362924" y="1908423"/>
            <a:ext cx="3024188" cy="2232248"/>
          </a:xfrm>
          <a:prstGeom prst="rect">
            <a:avLst/>
          </a:prstGeom>
        </p:spPr>
        <p:txBody>
          <a:bodyPr>
            <a:normAutofit/>
          </a:bodyPr>
          <a:lstStyle>
            <a:lvl1pPr marL="0" indent="0" algn="ctr">
              <a:buNone/>
              <a:defRPr sz="2800" b="1" baseline="0"/>
            </a:lvl1pPr>
          </a:lstStyle>
          <a:p>
            <a:pPr lvl="0"/>
            <a:r>
              <a:rPr lang="nb-NO" dirty="0" smtClean="0"/>
              <a:t>Brosjyretittel</a:t>
            </a:r>
            <a:endParaRPr lang="nb-NO" dirty="0"/>
          </a:p>
        </p:txBody>
      </p:sp>
      <p:sp>
        <p:nvSpPr>
          <p:cNvPr id="10" name="Plassholder for tekst 7"/>
          <p:cNvSpPr>
            <a:spLocks noGrp="1"/>
          </p:cNvSpPr>
          <p:nvPr>
            <p:ph type="body" sz="quarter" idx="12" hasCustomPrompt="1"/>
          </p:nvPr>
        </p:nvSpPr>
        <p:spPr>
          <a:xfrm>
            <a:off x="3690516" y="1404367"/>
            <a:ext cx="3240360" cy="5544616"/>
          </a:xfrm>
          <a:prstGeom prst="rect">
            <a:avLst/>
          </a:prstGeom>
        </p:spPr>
        <p:txBody>
          <a:bodyPr>
            <a:normAutofit/>
          </a:bodyPr>
          <a:lstStyle>
            <a:lvl1pPr marL="0" indent="0" algn="ctr">
              <a:buNone/>
              <a:defRPr sz="1600" baseline="0"/>
            </a:lvl1pPr>
          </a:lstStyle>
          <a:p>
            <a:pPr lvl="0"/>
            <a:r>
              <a:rPr lang="nb-NO" dirty="0" smtClean="0"/>
              <a:t>Bakside</a:t>
            </a:r>
            <a:endParaRPr lang="nb-NO" dirty="0"/>
          </a:p>
        </p:txBody>
      </p:sp>
      <p:sp>
        <p:nvSpPr>
          <p:cNvPr id="12" name="Plassholder for tekst 7"/>
          <p:cNvSpPr>
            <a:spLocks noGrp="1"/>
          </p:cNvSpPr>
          <p:nvPr>
            <p:ph type="body" sz="quarter" idx="14" hasCustomPrompt="1"/>
          </p:nvPr>
        </p:nvSpPr>
        <p:spPr>
          <a:xfrm>
            <a:off x="234132" y="1836415"/>
            <a:ext cx="3096344" cy="5112568"/>
          </a:xfrm>
          <a:prstGeom prst="rect">
            <a:avLst/>
          </a:prstGeom>
        </p:spPr>
        <p:txBody>
          <a:bodyPr>
            <a:normAutofit/>
          </a:bodyPr>
          <a:lstStyle>
            <a:lvl1pPr marL="0" indent="0" algn="l">
              <a:buNone/>
              <a:defRPr sz="1200" baseline="0"/>
            </a:lvl1pPr>
          </a:lstStyle>
          <a:p>
            <a:pPr lvl="0"/>
            <a:r>
              <a:rPr lang="nb-NO" dirty="0" smtClean="0"/>
              <a:t>Brødtekst</a:t>
            </a:r>
            <a:endParaRPr lang="nb-NO" dirty="0"/>
          </a:p>
        </p:txBody>
      </p:sp>
      <p:sp>
        <p:nvSpPr>
          <p:cNvPr id="13" name="Plassholder for tekst 7"/>
          <p:cNvSpPr>
            <a:spLocks noGrp="1"/>
          </p:cNvSpPr>
          <p:nvPr>
            <p:ph type="body" sz="quarter" idx="15" hasCustomPrompt="1"/>
          </p:nvPr>
        </p:nvSpPr>
        <p:spPr>
          <a:xfrm>
            <a:off x="234132" y="1404367"/>
            <a:ext cx="3096344" cy="432048"/>
          </a:xfrm>
          <a:prstGeom prst="rect">
            <a:avLst/>
          </a:prstGeom>
        </p:spPr>
        <p:txBody>
          <a:bodyPr>
            <a:normAutofit/>
          </a:bodyPr>
          <a:lstStyle>
            <a:lvl1pPr marL="0" indent="0" algn="l">
              <a:buNone/>
              <a:defRPr sz="1800" b="1" baseline="0"/>
            </a:lvl1pPr>
          </a:lstStyle>
          <a:p>
            <a:pPr lvl="0"/>
            <a:r>
              <a:rPr lang="nb-NO" dirty="0" smtClean="0"/>
              <a:t>Brødtekst</a:t>
            </a:r>
            <a:endParaRPr lang="nb-NO" dirty="0"/>
          </a:p>
        </p:txBody>
      </p:sp>
    </p:spTree>
    <p:extLst>
      <p:ext uri="{BB962C8B-B14F-4D97-AF65-F5344CB8AC3E}">
        <p14:creationId xmlns:p14="http://schemas.microsoft.com/office/powerpoint/2010/main" val="345137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s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Plassholder for tekst 7"/>
          <p:cNvSpPr>
            <a:spLocks noGrp="1"/>
          </p:cNvSpPr>
          <p:nvPr>
            <p:ph type="body" sz="quarter" idx="12" hasCustomPrompt="1"/>
          </p:nvPr>
        </p:nvSpPr>
        <p:spPr>
          <a:xfrm>
            <a:off x="234132" y="1260351"/>
            <a:ext cx="3096344" cy="5976664"/>
          </a:xfrm>
          <a:prstGeom prst="rect">
            <a:avLst/>
          </a:prstGeom>
        </p:spPr>
        <p:txBody>
          <a:bodyPr>
            <a:normAutofit/>
          </a:bodyPr>
          <a:lstStyle>
            <a:lvl1pPr marL="0" indent="0" algn="l">
              <a:buNone/>
              <a:defRPr sz="1200" baseline="0"/>
            </a:lvl1pPr>
          </a:lstStyle>
          <a:p>
            <a:pPr lvl="0"/>
            <a:r>
              <a:rPr lang="nb-NO" dirty="0" smtClean="0"/>
              <a:t>Brødtekst</a:t>
            </a:r>
            <a:endParaRPr lang="nb-NO" dirty="0"/>
          </a:p>
        </p:txBody>
      </p:sp>
      <p:sp>
        <p:nvSpPr>
          <p:cNvPr id="7" name="Plassholder for tekst 7"/>
          <p:cNvSpPr>
            <a:spLocks noGrp="1"/>
          </p:cNvSpPr>
          <p:nvPr>
            <p:ph type="body" sz="quarter" idx="13" hasCustomPrompt="1"/>
          </p:nvPr>
        </p:nvSpPr>
        <p:spPr>
          <a:xfrm>
            <a:off x="234132" y="828303"/>
            <a:ext cx="3096344" cy="432048"/>
          </a:xfrm>
          <a:prstGeom prst="rect">
            <a:avLst/>
          </a:prstGeom>
        </p:spPr>
        <p:txBody>
          <a:bodyPr>
            <a:normAutofit/>
          </a:bodyPr>
          <a:lstStyle>
            <a:lvl1pPr marL="0" indent="0" algn="l">
              <a:buNone/>
              <a:defRPr sz="1800" b="1" baseline="0"/>
            </a:lvl1pPr>
          </a:lstStyle>
          <a:p>
            <a:pPr lvl="0"/>
            <a:r>
              <a:rPr lang="nb-NO" dirty="0" smtClean="0"/>
              <a:t>Brødtekst</a:t>
            </a:r>
            <a:endParaRPr lang="nb-NO" dirty="0"/>
          </a:p>
        </p:txBody>
      </p:sp>
      <p:sp>
        <p:nvSpPr>
          <p:cNvPr id="8" name="Plassholder for tekst 7"/>
          <p:cNvSpPr>
            <a:spLocks noGrp="1"/>
          </p:cNvSpPr>
          <p:nvPr>
            <p:ph type="body" sz="quarter" idx="14" hasCustomPrompt="1"/>
          </p:nvPr>
        </p:nvSpPr>
        <p:spPr>
          <a:xfrm>
            <a:off x="3834532" y="1260351"/>
            <a:ext cx="3096344" cy="5400600"/>
          </a:xfrm>
          <a:prstGeom prst="rect">
            <a:avLst/>
          </a:prstGeom>
        </p:spPr>
        <p:txBody>
          <a:bodyPr>
            <a:normAutofit/>
          </a:bodyPr>
          <a:lstStyle>
            <a:lvl1pPr marL="0" indent="0" algn="l">
              <a:buNone/>
              <a:defRPr sz="1200" baseline="0"/>
            </a:lvl1pPr>
          </a:lstStyle>
          <a:p>
            <a:pPr lvl="0"/>
            <a:r>
              <a:rPr lang="nb-NO" dirty="0" smtClean="0"/>
              <a:t>Brødtekst</a:t>
            </a:r>
            <a:endParaRPr lang="nb-NO" dirty="0"/>
          </a:p>
        </p:txBody>
      </p:sp>
      <p:sp>
        <p:nvSpPr>
          <p:cNvPr id="9" name="Plassholder for tekst 7"/>
          <p:cNvSpPr>
            <a:spLocks noGrp="1"/>
          </p:cNvSpPr>
          <p:nvPr>
            <p:ph type="body" sz="quarter" idx="15" hasCustomPrompt="1"/>
          </p:nvPr>
        </p:nvSpPr>
        <p:spPr>
          <a:xfrm>
            <a:off x="3834532" y="828303"/>
            <a:ext cx="3096344" cy="432048"/>
          </a:xfrm>
          <a:prstGeom prst="rect">
            <a:avLst/>
          </a:prstGeom>
        </p:spPr>
        <p:txBody>
          <a:bodyPr>
            <a:normAutofit/>
          </a:bodyPr>
          <a:lstStyle>
            <a:lvl1pPr marL="0" indent="0" algn="l">
              <a:buNone/>
              <a:defRPr sz="1800" b="1" baseline="0"/>
            </a:lvl1pPr>
          </a:lstStyle>
          <a:p>
            <a:pPr lvl="0"/>
            <a:r>
              <a:rPr lang="nb-NO" dirty="0" smtClean="0"/>
              <a:t>Brødtekst</a:t>
            </a:r>
            <a:endParaRPr lang="nb-NO" dirty="0"/>
          </a:p>
        </p:txBody>
      </p:sp>
      <p:sp>
        <p:nvSpPr>
          <p:cNvPr id="10" name="Plassholder for tekst 7"/>
          <p:cNvSpPr>
            <a:spLocks noGrp="1"/>
          </p:cNvSpPr>
          <p:nvPr>
            <p:ph type="body" sz="quarter" idx="16" hasCustomPrompt="1"/>
          </p:nvPr>
        </p:nvSpPr>
        <p:spPr>
          <a:xfrm>
            <a:off x="7434932" y="1260351"/>
            <a:ext cx="3024336" cy="5976664"/>
          </a:xfrm>
          <a:prstGeom prst="rect">
            <a:avLst/>
          </a:prstGeom>
        </p:spPr>
        <p:txBody>
          <a:bodyPr>
            <a:normAutofit/>
          </a:bodyPr>
          <a:lstStyle>
            <a:lvl1pPr marL="0" indent="0" algn="l">
              <a:buNone/>
              <a:defRPr sz="1200" baseline="0"/>
            </a:lvl1pPr>
          </a:lstStyle>
          <a:p>
            <a:pPr lvl="0"/>
            <a:r>
              <a:rPr lang="nb-NO" dirty="0" smtClean="0"/>
              <a:t>Brødtekst</a:t>
            </a:r>
            <a:endParaRPr lang="nb-NO" dirty="0"/>
          </a:p>
        </p:txBody>
      </p:sp>
      <p:sp>
        <p:nvSpPr>
          <p:cNvPr id="11" name="Plassholder for tekst 7"/>
          <p:cNvSpPr>
            <a:spLocks noGrp="1"/>
          </p:cNvSpPr>
          <p:nvPr>
            <p:ph type="body" sz="quarter" idx="17" hasCustomPrompt="1"/>
          </p:nvPr>
        </p:nvSpPr>
        <p:spPr>
          <a:xfrm>
            <a:off x="7434932" y="828303"/>
            <a:ext cx="3024336" cy="432048"/>
          </a:xfrm>
          <a:prstGeom prst="rect">
            <a:avLst/>
          </a:prstGeom>
        </p:spPr>
        <p:txBody>
          <a:bodyPr>
            <a:normAutofit/>
          </a:bodyPr>
          <a:lstStyle>
            <a:lvl1pPr marL="0" indent="0" algn="l">
              <a:buNone/>
              <a:defRPr sz="1800" b="1" baseline="0"/>
            </a:lvl1pPr>
          </a:lstStyle>
          <a:p>
            <a:pPr lvl="0"/>
            <a:r>
              <a:rPr lang="nb-NO" dirty="0" smtClean="0"/>
              <a:t>Brødtekst</a:t>
            </a:r>
            <a:endParaRPr lang="nb-NO" dirty="0"/>
          </a:p>
        </p:txBody>
      </p:sp>
    </p:spTree>
    <p:extLst>
      <p:ext uri="{BB962C8B-B14F-4D97-AF65-F5344CB8AC3E}">
        <p14:creationId xmlns:p14="http://schemas.microsoft.com/office/powerpoint/2010/main" val="27408752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3161599"/>
      </p:ext>
    </p:extLst>
  </p:cSld>
  <p:clrMap bg1="lt1" tx1="dk1" bg2="lt2" tx2="dk2" accent1="accent1" accent2="accent2" accent3="accent3" accent4="accent4" accent5="accent5" accent6="accent6" hlink="hlink" folHlink="folHlink"/>
  <p:sldLayoutIdLst>
    <p:sldLayoutId id="2147483654" r:id="rId1"/>
    <p:sldLayoutId id="2147483655" r:id="rId2"/>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nb-NO"/>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mailto:ashild.uhre@fauske.kommune.no" TargetMode="External"/><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carine.sollund@fauske.kommune.n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ssholder for tekst 6"/>
          <p:cNvSpPr>
            <a:spLocks noGrp="1"/>
          </p:cNvSpPr>
          <p:nvPr>
            <p:ph type="body" sz="quarter" idx="10"/>
          </p:nvPr>
        </p:nvSpPr>
        <p:spPr/>
        <p:txBody>
          <a:bodyPr/>
          <a:lstStyle/>
          <a:p>
            <a:r>
              <a:rPr lang="nb-NO" sz="2800" dirty="0" smtClean="0"/>
              <a:t>Informasjon om</a:t>
            </a:r>
            <a:endParaRPr lang="nb-NO" sz="2800" dirty="0"/>
          </a:p>
        </p:txBody>
      </p:sp>
      <p:sp>
        <p:nvSpPr>
          <p:cNvPr id="9" name="Plassholder for tekst 8"/>
          <p:cNvSpPr>
            <a:spLocks noGrp="1"/>
          </p:cNvSpPr>
          <p:nvPr>
            <p:ph type="body" sz="quarter" idx="12"/>
          </p:nvPr>
        </p:nvSpPr>
        <p:spPr/>
        <p:txBody>
          <a:bodyPr/>
          <a:lstStyle/>
          <a:p>
            <a:r>
              <a:rPr lang="nb-NO" dirty="0"/>
              <a:t> </a:t>
            </a:r>
          </a:p>
          <a:p>
            <a:r>
              <a:rPr lang="nb-NO" dirty="0"/>
              <a:t> </a:t>
            </a:r>
          </a:p>
          <a:p>
            <a:endParaRPr lang="nb-NO" dirty="0"/>
          </a:p>
        </p:txBody>
      </p:sp>
      <p:sp>
        <p:nvSpPr>
          <p:cNvPr id="10" name="Plassholder for tekst 9"/>
          <p:cNvSpPr>
            <a:spLocks noGrp="1"/>
          </p:cNvSpPr>
          <p:nvPr>
            <p:ph type="body" sz="quarter" idx="14"/>
          </p:nvPr>
        </p:nvSpPr>
        <p:spPr>
          <a:xfrm>
            <a:off x="3762524" y="1764407"/>
            <a:ext cx="3096344" cy="5112568"/>
          </a:xfrm>
        </p:spPr>
        <p:txBody>
          <a:bodyPr>
            <a:normAutofit/>
          </a:bodyPr>
          <a:lstStyle/>
          <a:p>
            <a:pPr algn="ctr"/>
            <a:endParaRPr lang="nb-NO" sz="1600" i="1" dirty="0" smtClean="0"/>
          </a:p>
          <a:p>
            <a:pPr algn="ctr"/>
            <a:r>
              <a:rPr lang="nb-NO" sz="1600" i="1" dirty="0" smtClean="0"/>
              <a:t>Interessert i å delta, eller i å høre mer om </a:t>
            </a:r>
            <a:r>
              <a:rPr lang="nb-NO" sz="1600" i="1" dirty="0" err="1" smtClean="0"/>
              <a:t>KiD</a:t>
            </a:r>
            <a:r>
              <a:rPr lang="nb-NO" sz="1600" i="1" dirty="0" smtClean="0"/>
              <a:t>?</a:t>
            </a:r>
          </a:p>
          <a:p>
            <a:pPr algn="ctr"/>
            <a:endParaRPr lang="nb-NO" sz="1600" i="1" dirty="0" smtClean="0"/>
          </a:p>
          <a:p>
            <a:pPr algn="ctr"/>
            <a:r>
              <a:rPr lang="nb-NO" sz="1600" b="1" dirty="0" smtClean="0"/>
              <a:t>- Ta kontakt med kursledere:</a:t>
            </a:r>
            <a:endParaRPr lang="nb-NO" sz="1600" b="1" dirty="0"/>
          </a:p>
          <a:p>
            <a:pPr algn="ctr"/>
            <a:endParaRPr lang="nb-NO" b="1" dirty="0" smtClean="0"/>
          </a:p>
          <a:p>
            <a:pPr algn="ctr"/>
            <a:endParaRPr lang="nb-NO" b="1" dirty="0"/>
          </a:p>
          <a:p>
            <a:pPr algn="ctr"/>
            <a:endParaRPr lang="nb-NO" dirty="0"/>
          </a:p>
          <a:p>
            <a:pPr algn="ctr"/>
            <a:r>
              <a:rPr lang="nb-NO" dirty="0" smtClean="0"/>
              <a:t>Åshild Uhre (Psykiatrisk Sykepleier)</a:t>
            </a:r>
          </a:p>
          <a:p>
            <a:pPr algn="ctr"/>
            <a:r>
              <a:rPr lang="nb-NO" dirty="0" smtClean="0"/>
              <a:t>Tlf.</a:t>
            </a:r>
            <a:r>
              <a:rPr lang="nb-NO" dirty="0"/>
              <a:t> </a:t>
            </a:r>
            <a:r>
              <a:rPr lang="nb-NO" dirty="0" smtClean="0"/>
              <a:t>94 78 12 15</a:t>
            </a:r>
          </a:p>
          <a:p>
            <a:pPr algn="ctr"/>
            <a:r>
              <a:rPr lang="nb-NO" dirty="0" smtClean="0"/>
              <a:t>E-post: </a:t>
            </a:r>
            <a:r>
              <a:rPr lang="nb-NO" dirty="0" smtClean="0">
                <a:hlinkClick r:id="rId3"/>
              </a:rPr>
              <a:t>ashild.uhre@fauske.kommune.no</a:t>
            </a:r>
            <a:endParaRPr lang="nb-NO" dirty="0" smtClean="0"/>
          </a:p>
          <a:p>
            <a:pPr algn="ctr"/>
            <a:endParaRPr lang="nb-NO" dirty="0"/>
          </a:p>
          <a:p>
            <a:pPr algn="ctr"/>
            <a:r>
              <a:rPr lang="nb-NO" dirty="0" smtClean="0"/>
              <a:t>Carine Romness Sollund (Frisklivskoordinator)</a:t>
            </a:r>
          </a:p>
          <a:p>
            <a:pPr algn="ctr"/>
            <a:r>
              <a:rPr lang="nb-NO" dirty="0" smtClean="0"/>
              <a:t>Tlf.  90 64 78 42</a:t>
            </a:r>
            <a:endParaRPr lang="nb-NO" dirty="0"/>
          </a:p>
          <a:p>
            <a:pPr algn="ctr"/>
            <a:r>
              <a:rPr lang="nb-NO" dirty="0" smtClean="0"/>
              <a:t>E-post: </a:t>
            </a:r>
            <a:r>
              <a:rPr lang="nb-NO" dirty="0" smtClean="0">
                <a:hlinkClick r:id="rId4"/>
              </a:rPr>
              <a:t>carine.sollund@fauske.kommune.no</a:t>
            </a:r>
            <a:endParaRPr lang="nb-NO" dirty="0" smtClean="0"/>
          </a:p>
          <a:p>
            <a:endParaRPr lang="nb-NO" dirty="0"/>
          </a:p>
          <a:p>
            <a:r>
              <a:rPr lang="nb-NO" b="1" dirty="0"/>
              <a:t> </a:t>
            </a:r>
            <a:endParaRPr lang="nb-NO" dirty="0"/>
          </a:p>
          <a:p>
            <a:r>
              <a:rPr lang="nb-NO" b="1" dirty="0"/>
              <a:t> </a:t>
            </a:r>
            <a:endParaRPr lang="nb-NO" dirty="0"/>
          </a:p>
          <a:p>
            <a:r>
              <a:rPr lang="nb-NO" b="1" dirty="0"/>
              <a:t> </a:t>
            </a:r>
            <a:endParaRPr lang="nb-NO" dirty="0"/>
          </a:p>
          <a:p>
            <a:endParaRPr lang="nb-NO" dirty="0"/>
          </a:p>
        </p:txBody>
      </p:sp>
      <p:sp>
        <p:nvSpPr>
          <p:cNvPr id="11" name="Plassholder for tekst 10"/>
          <p:cNvSpPr>
            <a:spLocks noGrp="1"/>
          </p:cNvSpPr>
          <p:nvPr>
            <p:ph type="body" sz="quarter" idx="15"/>
          </p:nvPr>
        </p:nvSpPr>
        <p:spPr/>
        <p:txBody>
          <a:bodyPr/>
          <a:lstStyle/>
          <a:p>
            <a:r>
              <a:rPr lang="nb-NO" dirty="0" smtClean="0"/>
              <a:t>Praktiske opplysninger</a:t>
            </a:r>
            <a:endParaRPr lang="nb-NO" dirty="0"/>
          </a:p>
        </p:txBody>
      </p:sp>
      <p:sp>
        <p:nvSpPr>
          <p:cNvPr id="3" name="Plassholder for tekst 2"/>
          <p:cNvSpPr>
            <a:spLocks noGrp="1"/>
          </p:cNvSpPr>
          <p:nvPr>
            <p:ph type="body" sz="quarter" idx="11"/>
          </p:nvPr>
        </p:nvSpPr>
        <p:spPr/>
        <p:txBody>
          <a:bodyPr/>
          <a:lstStyle/>
          <a:p>
            <a:r>
              <a:rPr lang="nb-NO" dirty="0" smtClean="0"/>
              <a:t>.</a:t>
            </a:r>
            <a:endParaRPr lang="nb-NO"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7144" y="1980431"/>
            <a:ext cx="247650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7608093" y="3572594"/>
            <a:ext cx="2562225"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descr="Ss45016"/>
          <p:cNvPicPr>
            <a:picLocks noChangeAspect="1" noChangeArrowheads="1"/>
          </p:cNvPicPr>
          <p:nvPr/>
        </p:nvPicPr>
        <p:blipFill>
          <a:blip r:embed="rId8" cstate="print">
            <a:extLst>
              <a:ext uri="{28A0092B-C50C-407E-A947-70E740481C1C}">
                <a14:useLocalDpi xmlns:a14="http://schemas.microsoft.com/office/drawing/2010/main" val="0"/>
              </a:ext>
            </a:extLst>
          </a:blip>
          <a:srcRect b="28413"/>
          <a:stretch>
            <a:fillRect/>
          </a:stretch>
        </p:blipFill>
        <p:spPr bwMode="auto">
          <a:xfrm>
            <a:off x="8227020" y="5106119"/>
            <a:ext cx="28797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4" name="Plassholder for tekst 9"/>
          <p:cNvSpPr txBox="1">
            <a:spLocks/>
          </p:cNvSpPr>
          <p:nvPr/>
        </p:nvSpPr>
        <p:spPr>
          <a:xfrm>
            <a:off x="386532" y="1988815"/>
            <a:ext cx="3096344" cy="5112568"/>
          </a:xfrm>
          <a:prstGeom prst="rect">
            <a:avLst/>
          </a:prstGeom>
        </p:spPr>
        <p:txBody>
          <a:bodyPr>
            <a:normAutofit/>
          </a:bodyPr>
          <a:lstStyle>
            <a:lvl1pPr marL="0" indent="0" algn="l" defTabSz="1043056" rtl="0" eaLnBrk="1" latinLnBrk="0" hangingPunct="1">
              <a:spcBef>
                <a:spcPct val="20000"/>
              </a:spcBef>
              <a:buFont typeface="Arial" panose="020B0604020202020204" pitchFamily="34" charset="0"/>
              <a:buNone/>
              <a:defRPr sz="1200" kern="1200" baseline="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endParaRPr lang="nb-NO" dirty="0" smtClean="0"/>
          </a:p>
          <a:p>
            <a:r>
              <a:rPr lang="nb-NO" b="1" dirty="0" smtClean="0"/>
              <a:t> </a:t>
            </a:r>
            <a:endParaRPr lang="nb-NO" dirty="0" smtClean="0"/>
          </a:p>
          <a:p>
            <a:r>
              <a:rPr lang="nb-NO" b="1" dirty="0" smtClean="0"/>
              <a:t> </a:t>
            </a:r>
            <a:endParaRPr lang="nb-NO" dirty="0" smtClean="0"/>
          </a:p>
          <a:p>
            <a:r>
              <a:rPr lang="nb-NO" b="1" dirty="0" smtClean="0"/>
              <a:t> </a:t>
            </a:r>
            <a:endParaRPr lang="nb-NO" dirty="0" smtClean="0"/>
          </a:p>
          <a:p>
            <a:endParaRPr lang="nb-NO" dirty="0"/>
          </a:p>
        </p:txBody>
      </p:sp>
      <p:sp>
        <p:nvSpPr>
          <p:cNvPr id="15" name="Plassholder for tekst 10"/>
          <p:cNvSpPr txBox="1">
            <a:spLocks/>
          </p:cNvSpPr>
          <p:nvPr/>
        </p:nvSpPr>
        <p:spPr>
          <a:xfrm>
            <a:off x="3690516" y="1254254"/>
            <a:ext cx="3096344" cy="432048"/>
          </a:xfrm>
          <a:prstGeom prst="rect">
            <a:avLst/>
          </a:prstGeom>
        </p:spPr>
        <p:txBody>
          <a:bodyPr>
            <a:normAutofit/>
          </a:bodyPr>
          <a:lstStyle>
            <a:lvl1pPr marL="0" indent="0" algn="l" defTabSz="1043056" rtl="0" eaLnBrk="1" latinLnBrk="0" hangingPunct="1">
              <a:spcBef>
                <a:spcPct val="20000"/>
              </a:spcBef>
              <a:buFont typeface="Arial" panose="020B0604020202020204" pitchFamily="34" charset="0"/>
              <a:buNone/>
              <a:defRPr sz="1800" b="1" kern="1200" baseline="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pPr algn="ctr"/>
            <a:r>
              <a:rPr lang="nb-NO" dirty="0" smtClean="0"/>
              <a:t>Kontaktinformasjon</a:t>
            </a:r>
            <a:endParaRPr lang="nb-NO" dirty="0"/>
          </a:p>
        </p:txBody>
      </p:sp>
      <p:sp>
        <p:nvSpPr>
          <p:cNvPr id="4" name="Rektangel 3"/>
          <p:cNvSpPr/>
          <p:nvPr/>
        </p:nvSpPr>
        <p:spPr>
          <a:xfrm>
            <a:off x="386532" y="1920438"/>
            <a:ext cx="2673350" cy="4690515"/>
          </a:xfrm>
          <a:prstGeom prst="rect">
            <a:avLst/>
          </a:prstGeom>
        </p:spPr>
        <p:txBody>
          <a:bodyPr wrap="square">
            <a:spAutoFit/>
          </a:bodyPr>
          <a:lstStyle/>
          <a:p>
            <a:pPr lvl="0">
              <a:spcBef>
                <a:spcPct val="20000"/>
              </a:spcBef>
            </a:pPr>
            <a:r>
              <a:rPr lang="nb-NO" sz="1200" dirty="0">
                <a:solidFill>
                  <a:prstClr val="black"/>
                </a:solidFill>
              </a:rPr>
              <a:t>Kurset går over 8 uker, 1 gang à 2,5  timer per </a:t>
            </a:r>
            <a:r>
              <a:rPr lang="nb-NO" sz="1200" dirty="0" smtClean="0">
                <a:solidFill>
                  <a:prstClr val="black"/>
                </a:solidFill>
              </a:rPr>
              <a:t>uke</a:t>
            </a:r>
          </a:p>
          <a:p>
            <a:pPr lvl="0">
              <a:spcBef>
                <a:spcPct val="20000"/>
              </a:spcBef>
            </a:pPr>
            <a:endParaRPr lang="nb-NO" sz="1200" dirty="0">
              <a:solidFill>
                <a:prstClr val="black"/>
              </a:solidFill>
            </a:endParaRPr>
          </a:p>
          <a:p>
            <a:pPr lvl="0">
              <a:spcBef>
                <a:spcPct val="20000"/>
              </a:spcBef>
            </a:pPr>
            <a:r>
              <a:rPr lang="nb-NO" sz="1200" dirty="0">
                <a:solidFill>
                  <a:prstClr val="black"/>
                </a:solidFill>
              </a:rPr>
              <a:t>Det </a:t>
            </a:r>
            <a:r>
              <a:rPr lang="nb-NO" sz="1200" dirty="0" smtClean="0">
                <a:solidFill>
                  <a:prstClr val="black"/>
                </a:solidFill>
              </a:rPr>
              <a:t>er rundt 8 – 12 deltakere </a:t>
            </a:r>
            <a:r>
              <a:rPr lang="nb-NO" sz="1200" dirty="0">
                <a:solidFill>
                  <a:prstClr val="black"/>
                </a:solidFill>
              </a:rPr>
              <a:t>på hvert kurs. </a:t>
            </a:r>
            <a:endParaRPr lang="nb-NO" sz="1200" dirty="0" smtClean="0">
              <a:solidFill>
                <a:prstClr val="black"/>
              </a:solidFill>
            </a:endParaRPr>
          </a:p>
          <a:p>
            <a:pPr lvl="0">
              <a:spcBef>
                <a:spcPct val="20000"/>
              </a:spcBef>
            </a:pPr>
            <a:endParaRPr lang="nb-NO" sz="1200" dirty="0">
              <a:solidFill>
                <a:prstClr val="black"/>
              </a:solidFill>
            </a:endParaRPr>
          </a:p>
          <a:p>
            <a:pPr lvl="0">
              <a:spcBef>
                <a:spcPct val="20000"/>
              </a:spcBef>
            </a:pPr>
            <a:r>
              <a:rPr lang="nb-NO" sz="1200" dirty="0" smtClean="0">
                <a:solidFill>
                  <a:prstClr val="black"/>
                </a:solidFill>
              </a:rPr>
              <a:t>Kursboken «</a:t>
            </a:r>
            <a:r>
              <a:rPr lang="nb-NO" sz="1200" i="1" dirty="0" smtClean="0">
                <a:solidFill>
                  <a:prstClr val="black"/>
                </a:solidFill>
              </a:rPr>
              <a:t>Å </a:t>
            </a:r>
            <a:r>
              <a:rPr lang="nb-NO" sz="1200" i="1" dirty="0">
                <a:solidFill>
                  <a:prstClr val="black"/>
                </a:solidFill>
              </a:rPr>
              <a:t>mestre</a:t>
            </a:r>
            <a:r>
              <a:rPr lang="nb-NO" sz="1200" dirty="0">
                <a:solidFill>
                  <a:prstClr val="black"/>
                </a:solidFill>
              </a:rPr>
              <a:t> </a:t>
            </a:r>
            <a:r>
              <a:rPr lang="nb-NO" sz="1200" i="1" dirty="0" smtClean="0">
                <a:solidFill>
                  <a:prstClr val="black"/>
                </a:solidFill>
              </a:rPr>
              <a:t>depresjon</a:t>
            </a:r>
            <a:r>
              <a:rPr lang="nb-NO" sz="1200" dirty="0" smtClean="0">
                <a:solidFill>
                  <a:prstClr val="black"/>
                </a:solidFill>
              </a:rPr>
              <a:t>» </a:t>
            </a:r>
            <a:r>
              <a:rPr lang="nb-NO" sz="1200" dirty="0">
                <a:solidFill>
                  <a:prstClr val="black"/>
                </a:solidFill>
              </a:rPr>
              <a:t>anvendes aktivt i hele </a:t>
            </a:r>
            <a:r>
              <a:rPr lang="nb-NO" sz="1200" dirty="0" smtClean="0">
                <a:solidFill>
                  <a:prstClr val="black"/>
                </a:solidFill>
              </a:rPr>
              <a:t>kursperioden.</a:t>
            </a:r>
          </a:p>
          <a:p>
            <a:pPr lvl="0">
              <a:spcBef>
                <a:spcPct val="20000"/>
              </a:spcBef>
            </a:pPr>
            <a:endParaRPr lang="nb-NO" sz="1200" dirty="0">
              <a:solidFill>
                <a:prstClr val="black"/>
              </a:solidFill>
            </a:endParaRPr>
          </a:p>
          <a:p>
            <a:pPr lvl="0">
              <a:spcBef>
                <a:spcPct val="20000"/>
              </a:spcBef>
            </a:pPr>
            <a:r>
              <a:rPr lang="nb-NO" sz="1200" dirty="0">
                <a:solidFill>
                  <a:prstClr val="black"/>
                </a:solidFill>
              </a:rPr>
              <a:t>Etter kurset er det </a:t>
            </a:r>
            <a:r>
              <a:rPr lang="nb-NO" sz="1200" dirty="0" smtClean="0">
                <a:solidFill>
                  <a:prstClr val="black"/>
                </a:solidFill>
              </a:rPr>
              <a:t>oppfølgingsmøter.</a:t>
            </a:r>
          </a:p>
          <a:p>
            <a:pPr lvl="0">
              <a:spcBef>
                <a:spcPct val="20000"/>
              </a:spcBef>
            </a:pPr>
            <a:endParaRPr lang="nb-NO" sz="1200" dirty="0">
              <a:solidFill>
                <a:prstClr val="black"/>
              </a:solidFill>
            </a:endParaRPr>
          </a:p>
          <a:p>
            <a:pPr lvl="0">
              <a:spcBef>
                <a:spcPct val="20000"/>
              </a:spcBef>
            </a:pPr>
            <a:r>
              <a:rPr lang="nb-NO" sz="1200" dirty="0" smtClean="0">
                <a:solidFill>
                  <a:prstClr val="black"/>
                </a:solidFill>
              </a:rPr>
              <a:t>Kurset </a:t>
            </a:r>
            <a:r>
              <a:rPr lang="nb-NO" sz="1200" dirty="0">
                <a:solidFill>
                  <a:prstClr val="black"/>
                </a:solidFill>
              </a:rPr>
              <a:t>ledes av en godkjent kursleder</a:t>
            </a:r>
            <a:r>
              <a:rPr lang="nb-NO" sz="1200" dirty="0" smtClean="0">
                <a:solidFill>
                  <a:prstClr val="black"/>
                </a:solidFill>
              </a:rPr>
              <a:t>.</a:t>
            </a:r>
          </a:p>
          <a:p>
            <a:pPr lvl="0">
              <a:spcBef>
                <a:spcPct val="20000"/>
              </a:spcBef>
            </a:pPr>
            <a:r>
              <a:rPr lang="nb-NO" sz="1200" dirty="0" smtClean="0">
                <a:solidFill>
                  <a:prstClr val="black"/>
                </a:solidFill>
              </a:rPr>
              <a:t> </a:t>
            </a:r>
            <a:endParaRPr lang="nb-NO" sz="1200" dirty="0">
              <a:solidFill>
                <a:prstClr val="black"/>
              </a:solidFill>
            </a:endParaRPr>
          </a:p>
          <a:p>
            <a:pPr lvl="0">
              <a:spcBef>
                <a:spcPct val="20000"/>
              </a:spcBef>
            </a:pPr>
            <a:r>
              <a:rPr lang="nb-NO" sz="1200" dirty="0">
                <a:solidFill>
                  <a:prstClr val="black"/>
                </a:solidFill>
              </a:rPr>
              <a:t>Kurset koster kr. 500,- inkl. </a:t>
            </a:r>
            <a:r>
              <a:rPr lang="nb-NO" sz="1200" dirty="0" smtClean="0">
                <a:solidFill>
                  <a:prstClr val="black"/>
                </a:solidFill>
              </a:rPr>
              <a:t>kursboka.</a:t>
            </a:r>
          </a:p>
          <a:p>
            <a:pPr lvl="0">
              <a:spcBef>
                <a:spcPct val="20000"/>
              </a:spcBef>
            </a:pPr>
            <a:endParaRPr lang="nb-NO" sz="1200" dirty="0">
              <a:solidFill>
                <a:prstClr val="black"/>
              </a:solidFill>
            </a:endParaRPr>
          </a:p>
          <a:p>
            <a:pPr>
              <a:spcBef>
                <a:spcPct val="20000"/>
              </a:spcBef>
            </a:pPr>
            <a:r>
              <a:rPr lang="nb-NO" sz="1200" dirty="0"/>
              <a:t>Kursdeltakere kan henvises til kurset fra sin fastlege, behandler, eller gjennom </a:t>
            </a:r>
            <a:r>
              <a:rPr lang="nb-NO" sz="1200" dirty="0" smtClean="0"/>
              <a:t>kontakt med kursleder(e).</a:t>
            </a:r>
            <a:endParaRPr lang="nb-NO" sz="1200" dirty="0"/>
          </a:p>
          <a:p>
            <a:pPr lvl="0">
              <a:spcBef>
                <a:spcPct val="20000"/>
              </a:spcBef>
            </a:pPr>
            <a:endParaRPr lang="nb-NO" sz="1200" dirty="0" smtClean="0">
              <a:solidFill>
                <a:prstClr val="black"/>
              </a:solidFill>
            </a:endParaRPr>
          </a:p>
          <a:p>
            <a:pPr lvl="0">
              <a:spcBef>
                <a:spcPct val="20000"/>
              </a:spcBef>
            </a:pPr>
            <a:endParaRPr lang="nb-NO" sz="1200" dirty="0">
              <a:solidFill>
                <a:prstClr val="black"/>
              </a:solidFill>
            </a:endParaRPr>
          </a:p>
          <a:p>
            <a:pPr lvl="0">
              <a:spcBef>
                <a:spcPct val="20000"/>
              </a:spcBef>
            </a:pPr>
            <a:endParaRPr lang="nb-NO" dirty="0"/>
          </a:p>
        </p:txBody>
      </p:sp>
    </p:spTree>
    <p:extLst>
      <p:ext uri="{BB962C8B-B14F-4D97-AF65-F5344CB8AC3E}">
        <p14:creationId xmlns:p14="http://schemas.microsoft.com/office/powerpoint/2010/main" val="100390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lassholder for tekst 8"/>
          <p:cNvSpPr>
            <a:spLocks noGrp="1"/>
          </p:cNvSpPr>
          <p:nvPr>
            <p:ph type="body" sz="quarter" idx="13"/>
          </p:nvPr>
        </p:nvSpPr>
        <p:spPr>
          <a:xfrm>
            <a:off x="378148" y="828303"/>
            <a:ext cx="3096344" cy="432048"/>
          </a:xfrm>
        </p:spPr>
        <p:txBody>
          <a:bodyPr/>
          <a:lstStyle/>
          <a:p>
            <a:r>
              <a:rPr lang="nb-NO" dirty="0" smtClean="0"/>
              <a:t>Hvem er kurset for?</a:t>
            </a:r>
            <a:endParaRPr lang="nb-NO" dirty="0"/>
          </a:p>
        </p:txBody>
      </p:sp>
      <p:sp>
        <p:nvSpPr>
          <p:cNvPr id="10" name="Plassholder for tekst 9"/>
          <p:cNvSpPr>
            <a:spLocks noGrp="1"/>
          </p:cNvSpPr>
          <p:nvPr>
            <p:ph type="body" sz="quarter" idx="14"/>
          </p:nvPr>
        </p:nvSpPr>
        <p:spPr>
          <a:xfrm>
            <a:off x="7434932" y="1260351"/>
            <a:ext cx="3096344" cy="5760640"/>
          </a:xfrm>
        </p:spPr>
        <p:txBody>
          <a:bodyPr>
            <a:normAutofit/>
          </a:bodyPr>
          <a:lstStyle/>
          <a:p>
            <a:r>
              <a:rPr lang="nb-NO" dirty="0" smtClean="0"/>
              <a:t>Å </a:t>
            </a:r>
            <a:r>
              <a:rPr lang="nb-NO" dirty="0"/>
              <a:t>føle tristhet eller nedstemthet er en naturlig del av vårt følelsesliv, ofte som reaksjon på belastninger, tap eller skuffelser. Slike perioder med tristhet varer vanligvis ikke lenge, og funksjonsnivået er lite nedsatt. </a:t>
            </a:r>
            <a:endParaRPr lang="nb-NO" dirty="0" smtClean="0"/>
          </a:p>
          <a:p>
            <a:endParaRPr lang="nb-NO" dirty="0"/>
          </a:p>
          <a:p>
            <a:r>
              <a:rPr lang="nb-NO" dirty="0" smtClean="0"/>
              <a:t>Om </a:t>
            </a:r>
            <a:r>
              <a:rPr lang="nb-NO" dirty="0"/>
              <a:t>plagene er vedvarende og så sterke at de fører til betydelig ubehag og en opplever vansker med å fungere, for eksempel sosialt, på jobb, i forhold til forpliktelser eller andre viktige områder i livet, kalles det en </a:t>
            </a:r>
            <a:r>
              <a:rPr lang="nb-NO" dirty="0" smtClean="0"/>
              <a:t>depresjon.</a:t>
            </a:r>
            <a:endParaRPr lang="nb-NO" dirty="0"/>
          </a:p>
        </p:txBody>
      </p:sp>
      <p:sp>
        <p:nvSpPr>
          <p:cNvPr id="11" name="Plassholder for tekst 10"/>
          <p:cNvSpPr>
            <a:spLocks noGrp="1"/>
          </p:cNvSpPr>
          <p:nvPr>
            <p:ph type="body" sz="quarter" idx="15"/>
          </p:nvPr>
        </p:nvSpPr>
        <p:spPr>
          <a:xfrm>
            <a:off x="7434932" y="828303"/>
            <a:ext cx="3096344" cy="432048"/>
          </a:xfrm>
        </p:spPr>
        <p:txBody>
          <a:bodyPr/>
          <a:lstStyle/>
          <a:p>
            <a:r>
              <a:rPr lang="nb-NO" dirty="0" smtClean="0"/>
              <a:t>Om nedstemthet/depresjon</a:t>
            </a:r>
            <a:endParaRPr lang="nb-NO" dirty="0"/>
          </a:p>
        </p:txBody>
      </p:sp>
      <p:sp>
        <p:nvSpPr>
          <p:cNvPr id="12" name="Plassholder for tekst 11"/>
          <p:cNvSpPr>
            <a:spLocks noGrp="1"/>
          </p:cNvSpPr>
          <p:nvPr>
            <p:ph type="body" sz="quarter" idx="16"/>
          </p:nvPr>
        </p:nvSpPr>
        <p:spPr>
          <a:xfrm>
            <a:off x="3978548" y="1260351"/>
            <a:ext cx="3024336" cy="6048672"/>
          </a:xfrm>
        </p:spPr>
        <p:txBody>
          <a:bodyPr/>
          <a:lstStyle/>
          <a:p>
            <a:r>
              <a:rPr lang="nb-NO" dirty="0"/>
              <a:t> </a:t>
            </a:r>
          </a:p>
          <a:p>
            <a:endParaRPr lang="nb-NO" dirty="0"/>
          </a:p>
        </p:txBody>
      </p:sp>
      <p:sp>
        <p:nvSpPr>
          <p:cNvPr id="14" name="Plassholder for tekst 10"/>
          <p:cNvSpPr>
            <a:spLocks noGrp="1"/>
          </p:cNvSpPr>
          <p:nvPr>
            <p:ph type="body" sz="quarter" idx="15"/>
          </p:nvPr>
        </p:nvSpPr>
        <p:spPr>
          <a:xfrm>
            <a:off x="3978548" y="828303"/>
            <a:ext cx="3096344" cy="432048"/>
          </a:xfrm>
        </p:spPr>
        <p:txBody>
          <a:bodyPr/>
          <a:lstStyle/>
          <a:p>
            <a:r>
              <a:rPr lang="nb-NO" dirty="0" smtClean="0"/>
              <a:t>Hva inneholder kurset?</a:t>
            </a:r>
            <a:endParaRPr lang="nb-NO" dirty="0"/>
          </a:p>
        </p:txBody>
      </p:sp>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8948" y="4001974"/>
            <a:ext cx="2705100"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6540" y="2412479"/>
            <a:ext cx="2943225"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Plassholder for tekst 7"/>
          <p:cNvSpPr>
            <a:spLocks noGrp="1"/>
          </p:cNvSpPr>
          <p:nvPr>
            <p:ph type="body" sz="quarter" idx="12"/>
          </p:nvPr>
        </p:nvSpPr>
        <p:spPr>
          <a:xfrm>
            <a:off x="3829980" y="1260351"/>
            <a:ext cx="3096344" cy="4176973"/>
          </a:xfrm>
        </p:spPr>
        <p:txBody>
          <a:bodyPr>
            <a:normAutofit/>
          </a:bodyPr>
          <a:lstStyle/>
          <a:p>
            <a:r>
              <a:rPr lang="nb-NO" dirty="0" smtClean="0"/>
              <a:t>Kurset bygger på kognitiv læringsteori. Teorien baserer seg på at våre følelser og handlinger påvirkes av egne tolkninger og tanker. </a:t>
            </a:r>
          </a:p>
          <a:p>
            <a:endParaRPr lang="nb-NO" kern="0" dirty="0" smtClean="0"/>
          </a:p>
          <a:p>
            <a:endParaRPr lang="nb-NO" kern="0" dirty="0"/>
          </a:p>
          <a:p>
            <a:endParaRPr lang="nb-NO" kern="0" dirty="0" smtClean="0"/>
          </a:p>
          <a:p>
            <a:endParaRPr lang="nb-NO" kern="0" dirty="0"/>
          </a:p>
          <a:p>
            <a:endParaRPr lang="nb-NO" kern="0" dirty="0" smtClean="0"/>
          </a:p>
          <a:p>
            <a:endParaRPr lang="nb-NO" kern="0" dirty="0"/>
          </a:p>
          <a:p>
            <a:endParaRPr lang="nb-NO" kern="0" dirty="0" smtClean="0"/>
          </a:p>
          <a:p>
            <a:endParaRPr lang="nb-NO" kern="0" dirty="0"/>
          </a:p>
          <a:p>
            <a:endParaRPr lang="nb-NO" kern="0" dirty="0" smtClean="0"/>
          </a:p>
          <a:p>
            <a:endParaRPr lang="nb-NO" kern="0" dirty="0"/>
          </a:p>
          <a:p>
            <a:endParaRPr lang="nb-NO" kern="0" dirty="0" smtClean="0"/>
          </a:p>
          <a:p>
            <a:r>
              <a:rPr lang="nb-NO" kern="0" dirty="0" smtClean="0"/>
              <a:t>Deltakerne skal lære seg metoder, og trene på oppgaver hjemme. Det følger egen kurs-bok som man jobber med mellom samlingene.</a:t>
            </a:r>
            <a:endParaRPr lang="nb-NO" kern="0" dirty="0"/>
          </a:p>
          <a:p>
            <a:endParaRPr lang="nb-NO" dirty="0" smtClean="0"/>
          </a:p>
          <a:p>
            <a:r>
              <a:rPr lang="nb-NO" dirty="0"/>
              <a:t> </a:t>
            </a:r>
          </a:p>
          <a:p>
            <a:endParaRPr lang="nb-NO" dirty="0"/>
          </a:p>
        </p:txBody>
      </p:sp>
      <p:sp>
        <p:nvSpPr>
          <p:cNvPr id="17" name="Plassholder for tekst 7"/>
          <p:cNvSpPr>
            <a:spLocks noGrp="1"/>
          </p:cNvSpPr>
          <p:nvPr>
            <p:ph type="body" sz="quarter" idx="12"/>
          </p:nvPr>
        </p:nvSpPr>
        <p:spPr>
          <a:xfrm>
            <a:off x="-3654300" y="1692399"/>
            <a:ext cx="3096344" cy="5976664"/>
          </a:xfrm>
        </p:spPr>
        <p:txBody>
          <a:bodyPr>
            <a:normAutofit/>
          </a:bodyPr>
          <a:lstStyle/>
          <a:p>
            <a:endParaRPr lang="nb-NO" dirty="0" smtClean="0"/>
          </a:p>
          <a:p>
            <a:r>
              <a:rPr lang="nb-NO" dirty="0"/>
              <a:t> </a:t>
            </a:r>
          </a:p>
          <a:p>
            <a:endParaRPr lang="nb-NO" dirty="0"/>
          </a:p>
        </p:txBody>
      </p:sp>
      <p:sp>
        <p:nvSpPr>
          <p:cNvPr id="5" name="Plassholder for tekst 4"/>
          <p:cNvSpPr>
            <a:spLocks noGrp="1"/>
          </p:cNvSpPr>
          <p:nvPr>
            <p:ph type="body" sz="quarter" idx="12"/>
          </p:nvPr>
        </p:nvSpPr>
        <p:spPr/>
        <p:txBody>
          <a:bodyPr/>
          <a:lstStyle/>
          <a:p>
            <a:r>
              <a:rPr lang="nb-NO" i="1" dirty="0"/>
              <a:t>Kurs i mestring av depresjon – </a:t>
            </a:r>
            <a:r>
              <a:rPr lang="nb-NO" i="1" dirty="0" err="1"/>
              <a:t>KiD</a:t>
            </a:r>
            <a:r>
              <a:rPr lang="nb-NO" dirty="0"/>
              <a:t>, er utarbeidet for voksne som i perioder kjenner seg nedstemt eller er deprimert (lett-moderat) på en slik måte at det går ut over livskvalitet og funksjonsevne. Symptomer på dette kan være:</a:t>
            </a:r>
          </a:p>
          <a:p>
            <a:r>
              <a:rPr lang="nb-NO" dirty="0"/>
              <a:t> </a:t>
            </a:r>
          </a:p>
          <a:p>
            <a:r>
              <a:rPr lang="nb-NO" i="1" dirty="0"/>
              <a:t> </a:t>
            </a:r>
          </a:p>
          <a:p>
            <a:pPr marL="171450" indent="-171450">
              <a:buFont typeface="Courier New" panose="02070309020205020404" pitchFamily="49" charset="0"/>
              <a:buChar char="o"/>
            </a:pPr>
            <a:r>
              <a:rPr lang="nb-NO" i="1" kern="0" dirty="0"/>
              <a:t>Fravær av glede 	</a:t>
            </a:r>
          </a:p>
          <a:p>
            <a:pPr marL="171450" indent="-171450">
              <a:buFont typeface="Courier New" panose="02070309020205020404" pitchFamily="49" charset="0"/>
              <a:buChar char="o"/>
            </a:pPr>
            <a:r>
              <a:rPr lang="nb-NO" i="1" kern="0" dirty="0"/>
              <a:t>Tristhet </a:t>
            </a:r>
          </a:p>
          <a:p>
            <a:pPr marL="171450" indent="-171450">
              <a:buFont typeface="Courier New" panose="02070309020205020404" pitchFamily="49" charset="0"/>
              <a:buChar char="o"/>
            </a:pPr>
            <a:r>
              <a:rPr lang="nb-NO" i="1" kern="0" dirty="0"/>
              <a:t>Tilbaketrekking 	</a:t>
            </a:r>
          </a:p>
          <a:p>
            <a:pPr marL="171450" indent="-171450">
              <a:buFont typeface="Courier New" panose="02070309020205020404" pitchFamily="49" charset="0"/>
              <a:buChar char="o"/>
            </a:pPr>
            <a:r>
              <a:rPr lang="nb-NO" i="1" kern="0" dirty="0"/>
              <a:t>Søvnproblemer </a:t>
            </a:r>
          </a:p>
          <a:p>
            <a:pPr marL="171450" indent="-171450">
              <a:buFont typeface="Courier New" panose="02070309020205020404" pitchFamily="49" charset="0"/>
              <a:buChar char="o"/>
            </a:pPr>
            <a:r>
              <a:rPr lang="nb-NO" i="1" kern="0" dirty="0"/>
              <a:t>Følelse av å være verdiløs 	</a:t>
            </a:r>
          </a:p>
          <a:p>
            <a:pPr marL="171450" indent="-171450">
              <a:buFont typeface="Courier New" panose="02070309020205020404" pitchFamily="49" charset="0"/>
              <a:buChar char="o"/>
            </a:pPr>
            <a:r>
              <a:rPr lang="nb-NO" i="1" kern="0" dirty="0"/>
              <a:t>Uro</a:t>
            </a:r>
          </a:p>
          <a:p>
            <a:pPr marL="171450" indent="-171450">
              <a:buFont typeface="Courier New" panose="02070309020205020404" pitchFamily="49" charset="0"/>
              <a:buChar char="o"/>
            </a:pPr>
            <a:r>
              <a:rPr lang="nb-NO" i="1" kern="0" dirty="0"/>
              <a:t>Lite initiativ</a:t>
            </a:r>
          </a:p>
          <a:p>
            <a:pPr marL="171450" indent="-171450">
              <a:buFont typeface="Courier New" panose="02070309020205020404" pitchFamily="49" charset="0"/>
              <a:buChar char="o"/>
            </a:pPr>
            <a:r>
              <a:rPr lang="nb-NO" i="1" kern="0" dirty="0"/>
              <a:t>Grubling</a:t>
            </a:r>
          </a:p>
          <a:p>
            <a:pPr marL="171450" indent="-171450">
              <a:buFont typeface="Courier New" panose="02070309020205020404" pitchFamily="49" charset="0"/>
              <a:buChar char="o"/>
            </a:pPr>
            <a:r>
              <a:rPr lang="nb-NO" i="1" kern="0" dirty="0"/>
              <a:t>Konsentrasjonsvansker 	</a:t>
            </a:r>
          </a:p>
          <a:p>
            <a:pPr marL="171450" indent="-171450">
              <a:buFont typeface="Courier New" panose="02070309020205020404" pitchFamily="49" charset="0"/>
              <a:buChar char="o"/>
            </a:pPr>
            <a:r>
              <a:rPr lang="nb-NO" i="1" kern="0" dirty="0"/>
              <a:t>Irritabilitet</a:t>
            </a:r>
          </a:p>
          <a:p>
            <a:endParaRPr lang="nb-NO" dirty="0"/>
          </a:p>
        </p:txBody>
      </p:sp>
    </p:spTree>
    <p:extLst>
      <p:ext uri="{BB962C8B-B14F-4D97-AF65-F5344CB8AC3E}">
        <p14:creationId xmlns:p14="http://schemas.microsoft.com/office/powerpoint/2010/main" val="2947771622"/>
      </p:ext>
    </p:extLst>
  </p:cSld>
  <p:clrMapOvr>
    <a:masterClrMapping/>
  </p:clrMapOvr>
</p:sld>
</file>

<file path=ppt/theme/theme1.xml><?xml version="1.0" encoding="utf-8"?>
<a:theme xmlns:a="http://schemas.openxmlformats.org/drawingml/2006/main" name="brosjyremal_ro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brosjyremal_rod</Template>
  <TotalTime>4685</TotalTime>
  <Words>336</Words>
  <Application>Microsoft Office PowerPoint</Application>
  <PresentationFormat>Egendefinert</PresentationFormat>
  <Paragraphs>81</Paragraphs>
  <Slides>2</Slides>
  <Notes>1</Notes>
  <HiddenSlides>0</HiddenSlides>
  <MMClips>0</MMClips>
  <ScaleCrop>false</ScaleCrop>
  <HeadingPairs>
    <vt:vector size="4" baseType="variant">
      <vt:variant>
        <vt:lpstr>Tema</vt:lpstr>
      </vt:variant>
      <vt:variant>
        <vt:i4>1</vt:i4>
      </vt:variant>
      <vt:variant>
        <vt:lpstr>Lysbildetitler</vt:lpstr>
      </vt:variant>
      <vt:variant>
        <vt:i4>2</vt:i4>
      </vt:variant>
    </vt:vector>
  </HeadingPairs>
  <TitlesOfParts>
    <vt:vector size="3" baseType="lpstr">
      <vt:lpstr>brosjyremal_rod</vt:lpstr>
      <vt:lpstr>PowerPoint-presentasjon</vt:lpstr>
      <vt:lpstr>PowerPoint-presentasjon</vt:lpstr>
    </vt:vector>
  </TitlesOfParts>
  <Company>Fauske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Lena Holmstrøm</dc:creator>
  <cp:lastModifiedBy>Lena Holmstrøm</cp:lastModifiedBy>
  <cp:revision>23</cp:revision>
  <cp:lastPrinted>2017-03-09T08:42:48Z</cp:lastPrinted>
  <dcterms:created xsi:type="dcterms:W3CDTF">2017-02-27T07:15:39Z</dcterms:created>
  <dcterms:modified xsi:type="dcterms:W3CDTF">2017-03-09T09:24:14Z</dcterms:modified>
</cp:coreProperties>
</file>