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7"/>
  </p:notesMasterIdLst>
  <p:sldIdLst>
    <p:sldId id="263" r:id="rId5"/>
    <p:sldId id="264" r:id="rId6"/>
  </p:sldIdLst>
  <p:sldSz cx="10693400" cy="7561263"/>
  <p:notesSz cx="6735763" cy="9866313"/>
  <p:defaultTextStyle>
    <a:defPPr>
      <a:defRPr lang="nb-N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6D7C-11A0-43CD-8E30-ED378B112652}" type="datetimeFigureOut">
              <a:rPr lang="nb-NO" smtClean="0"/>
              <a:t>06.11.2017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EF4D-C616-4894-8F9B-F0BB749708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94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Ved innsetting av bilder, hold</a:t>
            </a:r>
            <a:r>
              <a:rPr lang="nb-NO" baseline="0" dirty="0" smtClean="0"/>
              <a:t> bildebredden til samme bredde som tekstområde eller mindre. Tekstområdene avgrenser bredden </a:t>
            </a:r>
            <a:r>
              <a:rPr lang="nb-NO" baseline="0" smtClean="0"/>
              <a:t>på hver side.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4EF4D-C616-4894-8F9B-F0BB7497085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72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362825" y="1404938"/>
            <a:ext cx="3024188" cy="4314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dirty="0" smtClean="0"/>
              <a:t>Informasjon om;</a:t>
            </a:r>
            <a:endParaRPr lang="nb-NO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7362924" y="1908423"/>
            <a:ext cx="3024188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baseline="0"/>
            </a:lvl1pPr>
          </a:lstStyle>
          <a:p>
            <a:pPr lvl="0"/>
            <a:r>
              <a:rPr lang="nb-NO" dirty="0" smtClean="0"/>
              <a:t>Brosjyretittel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3690516" y="1404367"/>
            <a:ext cx="324036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nb-NO" dirty="0" smtClean="0"/>
              <a:t>Bakside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234132" y="1836415"/>
            <a:ext cx="3096344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234132" y="1404367"/>
            <a:ext cx="309634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13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34132" y="1260351"/>
            <a:ext cx="3096344" cy="59766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132" y="828303"/>
            <a:ext cx="309634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3834532" y="1260351"/>
            <a:ext cx="3096344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4532" y="828303"/>
            <a:ext cx="309634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7434932" y="1260351"/>
            <a:ext cx="3024336" cy="59766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7434932" y="828303"/>
            <a:ext cx="302433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/>
            </a:lvl1pPr>
          </a:lstStyle>
          <a:p>
            <a:pPr lvl="0"/>
            <a:r>
              <a:rPr lang="nb-NO" dirty="0" smtClean="0"/>
              <a:t>Brødtekst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08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1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Informasjon om 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7443315" y="5180240"/>
            <a:ext cx="3024188" cy="936104"/>
          </a:xfrm>
        </p:spPr>
        <p:txBody>
          <a:bodyPr/>
          <a:lstStyle/>
          <a:p>
            <a:r>
              <a:rPr lang="nb-NO" sz="1200" b="0" dirty="0" smtClean="0"/>
              <a:t>Denne brosjyren er ment å være til  hjelp  for berørte, pårørende og etterlatte  når det inntreffer ulykker og kriser.</a:t>
            </a:r>
            <a:endParaRPr lang="nb-NO" sz="1200" b="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234132" y="1548384"/>
            <a:ext cx="3096344" cy="5400600"/>
          </a:xfrm>
        </p:spPr>
        <p:txBody>
          <a:bodyPr/>
          <a:lstStyle/>
          <a:p>
            <a:r>
              <a:rPr lang="nb-NO" dirty="0" smtClean="0"/>
              <a:t>Kriseteamet </a:t>
            </a:r>
            <a:r>
              <a:rPr lang="nb-NO" dirty="0"/>
              <a:t>er et fagteam som yter psykososial førstehjelp i kriser, </a:t>
            </a:r>
            <a:r>
              <a:rPr lang="nb-NO" dirty="0" smtClean="0"/>
              <a:t>ved ulykker </a:t>
            </a:r>
            <a:r>
              <a:rPr lang="nb-NO" dirty="0"/>
              <a:t>og katastrofer.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Med </a:t>
            </a:r>
            <a:r>
              <a:rPr lang="nb-NO" dirty="0"/>
              <a:t>krise eller krisesituasjon menes dramatiske og potensielt traumatiserende hendelser som kan svekke egen fungering i hverdagen.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Teamet gir mental førstehjelp, samtaler for vurdering av hjelpebehov, og formidler kontakt med andre instanser.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r>
              <a:rPr lang="nb-NO" i="1" dirty="0" smtClean="0">
                <a:solidFill>
                  <a:schemeClr val="bg1">
                    <a:lumMod val="50000"/>
                  </a:schemeClr>
                </a:solidFill>
              </a:rPr>
              <a:t>Du er ikke alene.</a:t>
            </a:r>
            <a:endParaRPr lang="nb-NO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234132" y="1009027"/>
            <a:ext cx="3096344" cy="432048"/>
          </a:xfrm>
        </p:spPr>
        <p:txBody>
          <a:bodyPr/>
          <a:lstStyle/>
          <a:p>
            <a:r>
              <a:rPr lang="nb-NO" dirty="0" smtClean="0"/>
              <a:t>Hva er et kriseteam</a:t>
            </a:r>
            <a:endParaRPr lang="nb-NO" dirty="0"/>
          </a:p>
        </p:txBody>
      </p:sp>
      <p:sp>
        <p:nvSpPr>
          <p:cNvPr id="12" name="Plassholder for tekst 7"/>
          <p:cNvSpPr txBox="1">
            <a:spLocks/>
          </p:cNvSpPr>
          <p:nvPr/>
        </p:nvSpPr>
        <p:spPr>
          <a:xfrm>
            <a:off x="7417105" y="1980431"/>
            <a:ext cx="3024188" cy="1287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PSYKOSOSIALT </a:t>
            </a:r>
          </a:p>
          <a:p>
            <a:r>
              <a:rPr lang="nb-NO" dirty="0" smtClean="0"/>
              <a:t>KRISETEAM</a:t>
            </a:r>
          </a:p>
          <a:p>
            <a:r>
              <a:rPr lang="nb-NO" sz="1400" b="0" dirty="0" smtClean="0"/>
              <a:t>FAUSKE KOMMUNE</a:t>
            </a:r>
            <a:endParaRPr lang="nb-NO" sz="1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396" y="3374267"/>
            <a:ext cx="2380027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764235" y="1002305"/>
            <a:ext cx="31774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b-NO" sz="1800" b="1" dirty="0">
                <a:solidFill>
                  <a:prstClr val="black"/>
                </a:solidFill>
              </a:rPr>
              <a:t>Kontaktinformasjon </a:t>
            </a:r>
            <a:endParaRPr lang="nb-NO" sz="18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nb-NO" sz="1800" b="1" dirty="0" smtClean="0">
                <a:solidFill>
                  <a:prstClr val="black"/>
                </a:solidFill>
              </a:rPr>
              <a:t>Psykososialt </a:t>
            </a:r>
            <a:r>
              <a:rPr lang="nb-NO" sz="1800" b="1" dirty="0">
                <a:solidFill>
                  <a:prstClr val="black"/>
                </a:solidFill>
              </a:rPr>
              <a:t>kriseteam</a:t>
            </a:r>
          </a:p>
        </p:txBody>
      </p:sp>
      <p:sp>
        <p:nvSpPr>
          <p:cNvPr id="4" name="Rektangel 3"/>
          <p:cNvSpPr/>
          <p:nvPr/>
        </p:nvSpPr>
        <p:spPr>
          <a:xfrm>
            <a:off x="3764235" y="1829307"/>
            <a:ext cx="317740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 smtClean="0"/>
              <a:t>Avdelingsleder rus - og psykisk helsetjeneste</a:t>
            </a:r>
            <a:endParaRPr lang="nb-NO" sz="1200" b="1" dirty="0"/>
          </a:p>
          <a:p>
            <a:r>
              <a:rPr lang="it-IT" sz="1200" dirty="0"/>
              <a:t>Kari </a:t>
            </a:r>
            <a:r>
              <a:rPr lang="it-IT" sz="1200" dirty="0" smtClean="0"/>
              <a:t>Breimo, tlf. 918 04 651</a:t>
            </a:r>
            <a:endParaRPr lang="it-IT" sz="1200" dirty="0"/>
          </a:p>
          <a:p>
            <a:endParaRPr lang="nb-NO" sz="1400" b="1" dirty="0" smtClean="0"/>
          </a:p>
          <a:p>
            <a:r>
              <a:rPr lang="nb-NO" sz="1200" b="1" dirty="0" smtClean="0"/>
              <a:t>Ledende helsesøster:</a:t>
            </a:r>
          </a:p>
          <a:p>
            <a:r>
              <a:rPr lang="nb-NO" sz="1200" dirty="0" smtClean="0"/>
              <a:t>Reidunn Storli, </a:t>
            </a:r>
            <a:r>
              <a:rPr lang="nb-NO" sz="1200" dirty="0" err="1" smtClean="0"/>
              <a:t>tlf</a:t>
            </a:r>
            <a:r>
              <a:rPr lang="nb-NO" sz="1200" smtClean="0"/>
              <a:t> 979 82 916</a:t>
            </a:r>
            <a:endParaRPr lang="nb-NO" sz="1200" dirty="0"/>
          </a:p>
          <a:p>
            <a:endParaRPr lang="nb-NO" sz="1200" b="1" dirty="0" smtClean="0"/>
          </a:p>
          <a:p>
            <a:r>
              <a:rPr lang="nb-NO" sz="1200" b="1" dirty="0" smtClean="0"/>
              <a:t>Psyk</a:t>
            </a:r>
            <a:r>
              <a:rPr lang="nb-NO" sz="1200" b="1" dirty="0"/>
              <a:t>. sykepleier </a:t>
            </a:r>
            <a:endParaRPr lang="nb-NO" sz="1200" dirty="0"/>
          </a:p>
          <a:p>
            <a:r>
              <a:rPr lang="nb-NO" sz="1200" dirty="0" smtClean="0"/>
              <a:t>Åshild Uhre, tlf. 947 81 215 </a:t>
            </a:r>
          </a:p>
          <a:p>
            <a:r>
              <a:rPr lang="nb-NO" sz="1200" dirty="0"/>
              <a:t>	</a:t>
            </a:r>
            <a:endParaRPr lang="nb-NO" sz="1200" b="1" dirty="0" smtClean="0"/>
          </a:p>
          <a:p>
            <a:r>
              <a:rPr lang="nb-NO" sz="1200" b="1" dirty="0" smtClean="0"/>
              <a:t>Prest i beredskap:</a:t>
            </a:r>
            <a:endParaRPr lang="nb-NO" sz="1200" b="1" dirty="0"/>
          </a:p>
          <a:p>
            <a:r>
              <a:rPr lang="nb-NO" sz="1200" dirty="0" smtClean="0"/>
              <a:t>Tlf. 916 55 878</a:t>
            </a:r>
            <a:endParaRPr lang="nb-NO" sz="1200" dirty="0"/>
          </a:p>
          <a:p>
            <a:endParaRPr lang="nb-NO" sz="1200" b="1" dirty="0" smtClean="0"/>
          </a:p>
          <a:p>
            <a:r>
              <a:rPr lang="nb-NO" sz="1200" b="1" dirty="0" smtClean="0"/>
              <a:t>Legevakt:</a:t>
            </a:r>
            <a:endParaRPr lang="nb-NO" sz="1200" b="1" dirty="0"/>
          </a:p>
          <a:p>
            <a:r>
              <a:rPr lang="nb-NO" sz="1200" dirty="0" smtClean="0"/>
              <a:t>Tlf. 116117</a:t>
            </a:r>
            <a:endParaRPr lang="nb-NO" sz="1200" dirty="0"/>
          </a:p>
          <a:p>
            <a:endParaRPr lang="nb-NO" sz="1200" dirty="0" smtClean="0"/>
          </a:p>
          <a:p>
            <a:r>
              <a:rPr lang="nb-NO" sz="1200" dirty="0" smtClean="0"/>
              <a:t>Disse vurderer hjelpebehovet i den enkelte krise, og avgjør om det skal iverksettes krisehjelp fra kriseteamet eller om det ordinære hjelpeapparatet skal benyttes.</a:t>
            </a:r>
          </a:p>
          <a:p>
            <a:endParaRPr lang="nb-NO" sz="1200" dirty="0"/>
          </a:p>
          <a:p>
            <a:endParaRPr lang="nb-NO" sz="1200" dirty="0" smtClean="0"/>
          </a:p>
          <a:p>
            <a:r>
              <a:rPr lang="nb-NO" dirty="0"/>
              <a:t>	</a:t>
            </a:r>
          </a:p>
          <a:p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422613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52" y="6457970"/>
            <a:ext cx="3276294" cy="52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90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2"/>
          </p:nvPr>
        </p:nvSpPr>
        <p:spPr>
          <a:xfrm>
            <a:off x="234132" y="1620391"/>
            <a:ext cx="3096344" cy="5616624"/>
          </a:xfrm>
        </p:spPr>
        <p:txBody>
          <a:bodyPr/>
          <a:lstStyle/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Sjokk, nummenhet, følelse av uvirkelighet, tomhet.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Handlingslammelse, apati.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Sinne, gråt, latter.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Nedsatt hukommelse.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Fysiske reaksjoner: Kvalme, munntørrhet, skjelving, svimmelhet, hjertebank, press i brystet, uro, smerte.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endParaRPr lang="nb-NO" dirty="0" smtClean="0"/>
          </a:p>
          <a:p>
            <a:r>
              <a:rPr lang="nb-NO" dirty="0" smtClean="0"/>
              <a:t>INGEN REAKSJONER ER RIKTIGE ELLER GALE.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sz="1800" b="1" dirty="0" smtClean="0"/>
              <a:t>Råd:</a:t>
            </a:r>
            <a:endParaRPr lang="nb-NO" sz="1800" b="1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Det er viktig med mat, drikke og hvile.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Vent noen timer med å sove; Søvn kan bidra til å bevare minnene.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Vær sammen med ditt sosiale nettverk og likemenn.</a:t>
            </a:r>
            <a:endParaRPr lang="nb-NO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Vær aktiv. Det er lov å tenke på noe annet.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Ta i mot hjelp.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234132" y="828303"/>
            <a:ext cx="3096344" cy="792088"/>
          </a:xfrm>
        </p:spPr>
        <p:txBody>
          <a:bodyPr>
            <a:normAutofit/>
          </a:bodyPr>
          <a:lstStyle/>
          <a:p>
            <a:r>
              <a:rPr lang="nb-NO" dirty="0" smtClean="0"/>
              <a:t>Normale reaksjoner ved krise: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3834532" y="1620391"/>
            <a:ext cx="3096344" cy="5040560"/>
          </a:xfrm>
        </p:spPr>
        <p:txBody>
          <a:bodyPr>
            <a:normAutofit lnSpcReduction="10000"/>
          </a:bodyPr>
          <a:lstStyle/>
          <a:p>
            <a:pPr marL="171450" lvl="0" indent="-171450">
              <a:buFont typeface="Symbol" panose="05050102010706020507" pitchFamily="18" charset="2"/>
              <a:buChar char=""/>
            </a:pPr>
            <a:r>
              <a:rPr lang="nb-NO" dirty="0" smtClean="0">
                <a:solidFill>
                  <a:prstClr val="black"/>
                </a:solidFill>
              </a:rPr>
              <a:t>Utrygghet og engstelse</a:t>
            </a:r>
            <a:endParaRPr lang="nb-NO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Tristhet</a:t>
            </a:r>
            <a:endParaRPr lang="nb-NO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Uro og kroppslige reaksjoner</a:t>
            </a:r>
            <a:endParaRPr lang="nb-NO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Egne forklaringer og fantasier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Stillhet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Sinne, gråt og  aggresjon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r>
              <a:rPr lang="nb-NO" sz="1400" b="1" dirty="0" smtClean="0"/>
              <a:t>Råd:</a:t>
            </a:r>
          </a:p>
          <a:p>
            <a:r>
              <a:rPr lang="nb-NO" dirty="0" smtClean="0"/>
              <a:t>Det er krevende for barn  å </a:t>
            </a:r>
            <a:r>
              <a:rPr lang="nb-NO" dirty="0"/>
              <a:t> </a:t>
            </a:r>
            <a:r>
              <a:rPr lang="nb-NO" dirty="0" smtClean="0"/>
              <a:t>oppleve </a:t>
            </a:r>
            <a:r>
              <a:rPr lang="nb-NO" dirty="0"/>
              <a:t> </a:t>
            </a:r>
            <a:r>
              <a:rPr lang="nb-NO" dirty="0" smtClean="0"/>
              <a:t>familiens </a:t>
            </a:r>
            <a:r>
              <a:rPr lang="nb-NO" dirty="0"/>
              <a:t>r</a:t>
            </a:r>
            <a:r>
              <a:rPr lang="nb-NO" dirty="0" smtClean="0"/>
              <a:t>eaksjoner. F.eks. kan det ha stor innvirkning  på barn å se foreldre gråte.</a:t>
            </a:r>
          </a:p>
          <a:p>
            <a:endParaRPr lang="nb-NO" dirty="0" smtClean="0"/>
          </a:p>
          <a:p>
            <a:r>
              <a:rPr lang="nb-NO" dirty="0" smtClean="0"/>
              <a:t>Gi barn «friminutt</a:t>
            </a:r>
            <a:r>
              <a:rPr lang="nb-NO" dirty="0"/>
              <a:t>» </a:t>
            </a:r>
            <a:r>
              <a:rPr lang="nb-NO" dirty="0" smtClean="0"/>
              <a:t>fra  krisen.</a:t>
            </a:r>
          </a:p>
          <a:p>
            <a:r>
              <a:rPr lang="nb-NO" dirty="0" smtClean="0"/>
              <a:t>Få barn </a:t>
            </a:r>
            <a:r>
              <a:rPr lang="nb-NO" dirty="0"/>
              <a:t>raskt tilbake  til rutiner og hverdag, men med tilpasning og  </a:t>
            </a:r>
            <a:r>
              <a:rPr lang="nb-NO" dirty="0" smtClean="0"/>
              <a:t>tilrettelegging.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3834532" y="828303"/>
            <a:ext cx="3096344" cy="720080"/>
          </a:xfrm>
        </p:spPr>
        <p:txBody>
          <a:bodyPr>
            <a:normAutofit/>
          </a:bodyPr>
          <a:lstStyle/>
          <a:p>
            <a:r>
              <a:rPr lang="nb-NO" dirty="0" smtClean="0"/>
              <a:t>Normale reaksjoner hos barn: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7434932" y="1620391"/>
            <a:ext cx="3024336" cy="1872208"/>
          </a:xfrm>
        </p:spPr>
        <p:txBody>
          <a:bodyPr>
            <a:normAutofit/>
          </a:bodyPr>
          <a:lstStyle/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Uventet </a:t>
            </a:r>
            <a:r>
              <a:rPr lang="nb-NO" dirty="0"/>
              <a:t>dødsfall hos barn og unge.</a:t>
            </a:r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/>
              <a:t>Vold, ulykker/nestenulykker som kritiske situasjoner preget av livsfare (f.eks. brann, flom, gisseltaking). </a:t>
            </a:r>
            <a:endParaRPr lang="nb-NO" dirty="0" smtClean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 smtClean="0"/>
              <a:t>Akutte hendelser som medfører store psykiske belastninger.</a:t>
            </a:r>
            <a:endParaRPr lang="nb-NO" dirty="0"/>
          </a:p>
          <a:p>
            <a:pPr marL="171450" indent="-171450">
              <a:buFont typeface="Symbol" panose="05050102010706020507" pitchFamily="18" charset="2"/>
              <a:buChar char=""/>
            </a:pPr>
            <a:r>
              <a:rPr lang="nb-NO" dirty="0"/>
              <a:t>Tilskuersituasjoner; </a:t>
            </a:r>
            <a:r>
              <a:rPr lang="nb-NO" dirty="0" smtClean="0"/>
              <a:t>Være </a:t>
            </a:r>
            <a:r>
              <a:rPr lang="nb-NO" dirty="0"/>
              <a:t>vitne til, eller ha rolle som tilfeldig hjelper ved en alvorlig hendelse. 	</a:t>
            </a:r>
          </a:p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7"/>
          </p:nvPr>
        </p:nvSpPr>
        <p:spPr>
          <a:xfrm>
            <a:off x="7434932" y="828303"/>
            <a:ext cx="3024336" cy="648072"/>
          </a:xfrm>
        </p:spPr>
        <p:txBody>
          <a:bodyPr>
            <a:normAutofit/>
          </a:bodyPr>
          <a:lstStyle/>
          <a:p>
            <a:r>
              <a:rPr lang="nb-NO" dirty="0" smtClean="0"/>
              <a:t>Eksempel på aktuelle hendelser: </a:t>
            </a:r>
            <a:endParaRPr lang="nb-NO" dirty="0"/>
          </a:p>
        </p:txBody>
      </p:sp>
      <p:sp>
        <p:nvSpPr>
          <p:cNvPr id="15" name="Plassholder for tekst 11"/>
          <p:cNvSpPr txBox="1">
            <a:spLocks/>
          </p:cNvSpPr>
          <p:nvPr/>
        </p:nvSpPr>
        <p:spPr>
          <a:xfrm>
            <a:off x="7438485" y="3013489"/>
            <a:ext cx="3024336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23" y="3016171"/>
            <a:ext cx="2257425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83" y="3708623"/>
            <a:ext cx="2608940" cy="173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63" y="6836435"/>
            <a:ext cx="3144737" cy="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1622"/>
      </p:ext>
    </p:extLst>
  </p:cSld>
  <p:clrMapOvr>
    <a:masterClrMapping/>
  </p:clrMapOvr>
</p:sld>
</file>

<file path=ppt/theme/theme1.xml><?xml version="1.0" encoding="utf-8"?>
<a:theme xmlns:a="http://schemas.openxmlformats.org/drawingml/2006/main" name="brosjyremal_r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9C0773EB9EF418C6ACC72DFC0F599" ma:contentTypeVersion="0" ma:contentTypeDescription="Opprett et nytt dokument." ma:contentTypeScope="" ma:versionID="a3c9036c66bd82126471e0e4acd6be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47642ad2bf090a705f3f5ce838d9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FCBB2-F976-42C0-85A4-5CCDDE9799B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E4D3C7-66C7-4D69-83CA-6816E0731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08FC3-922F-4122-9758-CE8E309AB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brosjyremal_rod</Template>
  <TotalTime>153</TotalTime>
  <Words>385</Words>
  <Application>Microsoft Office PowerPoint</Application>
  <PresentationFormat>Egendefinert</PresentationFormat>
  <Paragraphs>89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brosjyremal_rod</vt:lpstr>
      <vt:lpstr>PowerPoint-presentasjon</vt:lpstr>
      <vt:lpstr>PowerPoint-presentasjon</vt:lpstr>
    </vt:vector>
  </TitlesOfParts>
  <Company>Fauske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Lena Holmstrøm</dc:creator>
  <cp:lastModifiedBy>Therese Olsen</cp:lastModifiedBy>
  <cp:revision>25</cp:revision>
  <cp:lastPrinted>2015-12-07T10:55:02Z</cp:lastPrinted>
  <dcterms:created xsi:type="dcterms:W3CDTF">2015-05-12T07:49:34Z</dcterms:created>
  <dcterms:modified xsi:type="dcterms:W3CDTF">2017-11-06T10:57:27Z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0x0101005149C0773EB9EF418C6ACC72DFC0F599</vt:lpwstr>
  </property>
  <property fmtid="{D5CDD505-2E9C-101B-9397-08002B2CF9AE}" pid="3" name="Dokumenttype">
    <vt:lpwstr>116;#Informasjon|d2025155-d223-424d-a940-1b08098461ea</vt:lpwstr>
  </property>
  <property fmtid="{D5CDD505-2E9C-101B-9397-08002B2CF9AE}" pid="4" name="Aktuell for">
    <vt:lpwstr>13;#Hele Fauske kommune|27d942f3-6ca7-467e-a6d4-71d670f812ff</vt:lpwstr>
  </property>
  <property fmtid="{D5CDD505-2E9C-101B-9397-08002B2CF9AE}" pid="5" name="IsMyDocuments">
    <vt:bool>true</vt:bool>
  </property>
</Properties>
</file>